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  <p:sldMasterId id="2147484035" r:id="rId2"/>
  </p:sldMasterIdLst>
  <p:notesMasterIdLst>
    <p:notesMasterId r:id="rId39"/>
  </p:notesMasterIdLst>
  <p:handoutMasterIdLst>
    <p:handoutMasterId r:id="rId40"/>
  </p:handoutMasterIdLst>
  <p:sldIdLst>
    <p:sldId id="1369" r:id="rId3"/>
    <p:sldId id="1674" r:id="rId4"/>
    <p:sldId id="1675" r:id="rId5"/>
    <p:sldId id="1683" r:id="rId6"/>
    <p:sldId id="1679" r:id="rId7"/>
    <p:sldId id="1680" r:id="rId8"/>
    <p:sldId id="762" r:id="rId9"/>
    <p:sldId id="761" r:id="rId10"/>
    <p:sldId id="764" r:id="rId11"/>
    <p:sldId id="765" r:id="rId12"/>
    <p:sldId id="766" r:id="rId13"/>
    <p:sldId id="767" r:id="rId14"/>
    <p:sldId id="768" r:id="rId15"/>
    <p:sldId id="847" r:id="rId16"/>
    <p:sldId id="781" r:id="rId17"/>
    <p:sldId id="763" r:id="rId18"/>
    <p:sldId id="1418" r:id="rId19"/>
    <p:sldId id="770" r:id="rId20"/>
    <p:sldId id="769" r:id="rId21"/>
    <p:sldId id="772" r:id="rId22"/>
    <p:sldId id="773" r:id="rId23"/>
    <p:sldId id="759" r:id="rId24"/>
    <p:sldId id="1415" r:id="rId25"/>
    <p:sldId id="760" r:id="rId26"/>
    <p:sldId id="775" r:id="rId27"/>
    <p:sldId id="774" r:id="rId28"/>
    <p:sldId id="777" r:id="rId29"/>
    <p:sldId id="779" r:id="rId30"/>
    <p:sldId id="785" r:id="rId31"/>
    <p:sldId id="782" r:id="rId32"/>
    <p:sldId id="783" r:id="rId33"/>
    <p:sldId id="784" r:id="rId34"/>
    <p:sldId id="1682" r:id="rId35"/>
    <p:sldId id="1424" r:id="rId36"/>
    <p:sldId id="1681" r:id="rId37"/>
    <p:sldId id="1676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E115"/>
    <a:srgbClr val="FF0000"/>
    <a:srgbClr val="FF6600"/>
    <a:srgbClr val="A2CCE8"/>
    <a:srgbClr val="000000"/>
    <a:srgbClr val="00359E"/>
    <a:srgbClr val="92D050"/>
    <a:srgbClr val="DE6A22"/>
    <a:srgbClr val="AAE600"/>
    <a:srgbClr val="161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5119" autoAdjust="0"/>
  </p:normalViewPr>
  <p:slideViewPr>
    <p:cSldViewPr>
      <p:cViewPr varScale="1">
        <p:scale>
          <a:sx n="100" d="100"/>
          <a:sy n="100" d="100"/>
        </p:scale>
        <p:origin x="15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0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397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BA6FD65B-CAEB-4D22-AD7E-2F61F22C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Clr>
                <a:schemeClr val="bg1"/>
              </a:buClr>
              <a:buFont typeface="+mj-lt"/>
              <a:buNone/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6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6477000"/>
            <a:ext cx="304800" cy="29617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7C5DB68A-9D44-4073-920F-D08D647C06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4A04D-C5B0-4C0C-8315-D9E451E49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60C90-18D7-4F5C-ACCF-F8B8349E2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4284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4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8755" y="6477000"/>
            <a:ext cx="504645" cy="30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5DB68A-9D44-4073-920F-D08D647C06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14BE98E-A4C6-4206-BB03-22E846756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-proquest-com.gate.lib.buffalo.edu/lib/buffalo/detail.action?docID=3433795&amp;pq-origsite=primo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uffalo.box.com/s/8v7213lfumyixdpcnigein7s1j8e3bhd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5 – Sept 27, 2023</a:t>
            </a:r>
            <a:br>
              <a:rPr lang="en-US" sz="4400" dirty="0"/>
            </a:br>
            <a:r>
              <a:rPr lang="en-US" sz="4400" dirty="0"/>
              <a:t>General principles for realism-based ontology development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293C245-E929-4684-A1BC-9804BAE6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68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6" y="2980372"/>
            <a:ext cx="171072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42" y="3227516"/>
            <a:ext cx="1967706" cy="2552700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11DB1C8-EAA5-4F90-A6ED-C14264626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2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4123504" y="3937575"/>
            <a:ext cx="744592" cy="685800"/>
            <a:chOff x="838200" y="4724400"/>
            <a:chExt cx="1676400" cy="1676400"/>
          </a:xfrm>
        </p:grpSpPr>
        <p:cxnSp>
          <p:nvCxnSpPr>
            <p:cNvPr id="8" name="Straight Connector 7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>
            <a:off x="3451860" y="6057900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4130595" y="5715000"/>
            <a:ext cx="744592" cy="685800"/>
            <a:chOff x="838200" y="4724400"/>
            <a:chExt cx="1676400" cy="1676400"/>
          </a:xfrm>
        </p:grpSpPr>
        <p:cxnSp>
          <p:nvCxnSpPr>
            <p:cNvPr id="17" name="Straight Connector 16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Oval 20"/>
          <p:cNvSpPr/>
          <p:nvPr/>
        </p:nvSpPr>
        <p:spPr bwMode="auto">
          <a:xfrm>
            <a:off x="7913370" y="1797666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650480" y="5105400"/>
            <a:ext cx="228600" cy="2286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cxnSp>
        <p:nvCxnSpPr>
          <p:cNvPr id="24" name="Elbow Connector 23"/>
          <p:cNvCxnSpPr>
            <a:stCxn id="21" idx="6"/>
            <a:endCxn id="22" idx="6"/>
          </p:cNvCxnSpPr>
          <p:nvPr/>
        </p:nvCxnSpPr>
        <p:spPr bwMode="auto">
          <a:xfrm flipH="1">
            <a:off x="7879080" y="1911966"/>
            <a:ext cx="262890" cy="3307734"/>
          </a:xfrm>
          <a:prstGeom prst="bentConnector3">
            <a:avLst>
              <a:gd name="adj1" fmla="val -226087"/>
            </a:avLst>
          </a:prstGeom>
          <a:solidFill>
            <a:schemeClr val="accent1"/>
          </a:solidFill>
          <a:ln w="5715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20F925B-B3BA-416B-B9C1-8884A4DA6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0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Delusions, fantasies, imaginations, 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Conceptualism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38761" y="2286000"/>
            <a:ext cx="23262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Imagination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6937" y="2980372"/>
            <a:ext cx="171072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‘unicorn’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Graphics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20950503" flipH="1">
            <a:off x="3427064" y="4622481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32" y="5486400"/>
            <a:ext cx="1168134" cy="1295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 bwMode="auto">
          <a:xfrm flipH="1" flipV="1">
            <a:off x="3465040" y="5334000"/>
            <a:ext cx="2600480" cy="723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Cloud Callout 13"/>
          <p:cNvSpPr/>
          <p:nvPr/>
        </p:nvSpPr>
        <p:spPr bwMode="auto">
          <a:xfrm>
            <a:off x="1047884" y="4349217"/>
            <a:ext cx="2210719" cy="148229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609785 w 1985439"/>
              <a:gd name="connsiteY0" fmla="*/ 1243013 h 1104900"/>
              <a:gd name="connsiteX1" fmla="*/ 579093 w 1985439"/>
              <a:gd name="connsiteY1" fmla="*/ 1273705 h 1104900"/>
              <a:gd name="connsiteX2" fmla="*/ 548401 w 1985439"/>
              <a:gd name="connsiteY2" fmla="*/ 1243013 h 1104900"/>
              <a:gd name="connsiteX3" fmla="*/ 579093 w 1985439"/>
              <a:gd name="connsiteY3" fmla="*/ 1212321 h 1104900"/>
              <a:gd name="connsiteX4" fmla="*/ 609785 w 1985439"/>
              <a:gd name="connsiteY4" fmla="*/ 1243013 h 1104900"/>
              <a:gd name="connsiteX0" fmla="*/ 663198 w 1985439"/>
              <a:gd name="connsiteY0" fmla="*/ 1205079 h 1104900"/>
              <a:gd name="connsiteX1" fmla="*/ 601815 w 1985439"/>
              <a:gd name="connsiteY1" fmla="*/ 1266462 h 1104900"/>
              <a:gd name="connsiteX2" fmla="*/ 540432 w 1985439"/>
              <a:gd name="connsiteY2" fmla="*/ 1205079 h 1104900"/>
              <a:gd name="connsiteX3" fmla="*/ 601815 w 1985439"/>
              <a:gd name="connsiteY3" fmla="*/ 1143696 h 1104900"/>
              <a:gd name="connsiteX4" fmla="*/ 663198 w 1985439"/>
              <a:gd name="connsiteY4" fmla="*/ 1205079 h 1104900"/>
              <a:gd name="connsiteX0" fmla="*/ 748152 w 1985439"/>
              <a:gd name="connsiteY0" fmla="*/ 1114485 h 1104900"/>
              <a:gd name="connsiteX1" fmla="*/ 656077 w 1985439"/>
              <a:gd name="connsiteY1" fmla="*/ 1206560 h 1104900"/>
              <a:gd name="connsiteX2" fmla="*/ 564002 w 1985439"/>
              <a:gd name="connsiteY2" fmla="*/ 1114485 h 1104900"/>
              <a:gd name="connsiteX3" fmla="*/ 656077 w 1985439"/>
              <a:gd name="connsiteY3" fmla="*/ 1022410 h 1104900"/>
              <a:gd name="connsiteX4" fmla="*/ 748152 w 1985439"/>
              <a:gd name="connsiteY4" fmla="*/ 1114485 h 11049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760602 w 1988013"/>
              <a:gd name="connsiteY1" fmla="*/ 120295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565657 w 1988013"/>
              <a:gd name="connsiteY2" fmla="*/ 111087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97077 w 1988013"/>
              <a:gd name="connsiteY2" fmla="*/ 123660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603470 w 1988013"/>
              <a:gd name="connsiteY1" fmla="*/ 126285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49659"/>
              <a:gd name="connsiteX1" fmla="*/ 5659 w 43256"/>
              <a:gd name="connsiteY1" fmla="*/ 6766 h 49659"/>
              <a:gd name="connsiteX2" fmla="*/ 14041 w 43256"/>
              <a:gd name="connsiteY2" fmla="*/ 5061 h 49659"/>
              <a:gd name="connsiteX3" fmla="*/ 22492 w 43256"/>
              <a:gd name="connsiteY3" fmla="*/ 3291 h 49659"/>
              <a:gd name="connsiteX4" fmla="*/ 25785 w 43256"/>
              <a:gd name="connsiteY4" fmla="*/ 59 h 49659"/>
              <a:gd name="connsiteX5" fmla="*/ 29869 w 43256"/>
              <a:gd name="connsiteY5" fmla="*/ 2340 h 49659"/>
              <a:gd name="connsiteX6" fmla="*/ 35499 w 43256"/>
              <a:gd name="connsiteY6" fmla="*/ 549 h 49659"/>
              <a:gd name="connsiteX7" fmla="*/ 38354 w 43256"/>
              <a:gd name="connsiteY7" fmla="*/ 5435 h 49659"/>
              <a:gd name="connsiteX8" fmla="*/ 42018 w 43256"/>
              <a:gd name="connsiteY8" fmla="*/ 10177 h 49659"/>
              <a:gd name="connsiteX9" fmla="*/ 41854 w 43256"/>
              <a:gd name="connsiteY9" fmla="*/ 15319 h 49659"/>
              <a:gd name="connsiteX10" fmla="*/ 43052 w 43256"/>
              <a:gd name="connsiteY10" fmla="*/ 23181 h 49659"/>
              <a:gd name="connsiteX11" fmla="*/ 37440 w 43256"/>
              <a:gd name="connsiteY11" fmla="*/ 30063 h 49659"/>
              <a:gd name="connsiteX12" fmla="*/ 35431 w 43256"/>
              <a:gd name="connsiteY12" fmla="*/ 35960 h 49659"/>
              <a:gd name="connsiteX13" fmla="*/ 28591 w 43256"/>
              <a:gd name="connsiteY13" fmla="*/ 36674 h 49659"/>
              <a:gd name="connsiteX14" fmla="*/ 23703 w 43256"/>
              <a:gd name="connsiteY14" fmla="*/ 42965 h 49659"/>
              <a:gd name="connsiteX15" fmla="*/ 16516 w 43256"/>
              <a:gd name="connsiteY15" fmla="*/ 39125 h 49659"/>
              <a:gd name="connsiteX16" fmla="*/ 5840 w 43256"/>
              <a:gd name="connsiteY16" fmla="*/ 35331 h 49659"/>
              <a:gd name="connsiteX17" fmla="*/ 1146 w 43256"/>
              <a:gd name="connsiteY17" fmla="*/ 31109 h 49659"/>
              <a:gd name="connsiteX18" fmla="*/ 2149 w 43256"/>
              <a:gd name="connsiteY18" fmla="*/ 25410 h 49659"/>
              <a:gd name="connsiteX19" fmla="*/ 31 w 43256"/>
              <a:gd name="connsiteY19" fmla="*/ 19563 h 49659"/>
              <a:gd name="connsiteX20" fmla="*/ 3899 w 43256"/>
              <a:gd name="connsiteY20" fmla="*/ 14366 h 49659"/>
              <a:gd name="connsiteX21" fmla="*/ 3936 w 43256"/>
              <a:gd name="connsiteY21" fmla="*/ 14229 h 49659"/>
              <a:gd name="connsiteX0" fmla="*/ 611440 w 1988013"/>
              <a:gd name="connsiteY0" fmla="*/ 1239407 h 1270099"/>
              <a:gd name="connsiteX1" fmla="*/ 580748 w 1988013"/>
              <a:gd name="connsiteY1" fmla="*/ 1270099 h 1270099"/>
              <a:gd name="connsiteX2" fmla="*/ 550056 w 1988013"/>
              <a:gd name="connsiteY2" fmla="*/ 1239407 h 1270099"/>
              <a:gd name="connsiteX3" fmla="*/ 580748 w 1988013"/>
              <a:gd name="connsiteY3" fmla="*/ 1208715 h 1270099"/>
              <a:gd name="connsiteX4" fmla="*/ 611440 w 1988013"/>
              <a:gd name="connsiteY4" fmla="*/ 1239407 h 1270099"/>
              <a:gd name="connsiteX0" fmla="*/ 664853 w 1988013"/>
              <a:gd name="connsiteY0" fmla="*/ 1201473 h 1270099"/>
              <a:gd name="connsiteX1" fmla="*/ 866360 w 1988013"/>
              <a:gd name="connsiteY1" fmla="*/ 1045686 h 1270099"/>
              <a:gd name="connsiteX2" fmla="*/ 542087 w 1988013"/>
              <a:gd name="connsiteY2" fmla="*/ 1201473 h 1270099"/>
              <a:gd name="connsiteX3" fmla="*/ 603470 w 1988013"/>
              <a:gd name="connsiteY3" fmla="*/ 1140090 h 1270099"/>
              <a:gd name="connsiteX4" fmla="*/ 664853 w 1988013"/>
              <a:gd name="connsiteY4" fmla="*/ 1201473 h 1270099"/>
              <a:gd name="connsiteX0" fmla="*/ 749807 w 1988013"/>
              <a:gd name="connsiteY0" fmla="*/ 1110879 h 1270099"/>
              <a:gd name="connsiteX1" fmla="*/ 657732 w 1988013"/>
              <a:gd name="connsiteY1" fmla="*/ 1134374 h 1270099"/>
              <a:gd name="connsiteX2" fmla="*/ 439927 w 1988013"/>
              <a:gd name="connsiteY2" fmla="*/ 1053729 h 1270099"/>
              <a:gd name="connsiteX3" fmla="*/ 657732 w 1988013"/>
              <a:gd name="connsiteY3" fmla="*/ 1018804 h 1270099"/>
              <a:gd name="connsiteX4" fmla="*/ 749807 w 1988013"/>
              <a:gd name="connsiteY4" fmla="*/ 1110879 h 1270099"/>
              <a:gd name="connsiteX0" fmla="*/ 4729 w 43256"/>
              <a:gd name="connsiteY0" fmla="*/ 26036 h 49659"/>
              <a:gd name="connsiteX1" fmla="*/ 2196 w 43256"/>
              <a:gd name="connsiteY1" fmla="*/ 25239 h 49659"/>
              <a:gd name="connsiteX2" fmla="*/ 6964 w 43256"/>
              <a:gd name="connsiteY2" fmla="*/ 34758 h 49659"/>
              <a:gd name="connsiteX3" fmla="*/ 5856 w 43256"/>
              <a:gd name="connsiteY3" fmla="*/ 35139 h 49659"/>
              <a:gd name="connsiteX4" fmla="*/ 16514 w 43256"/>
              <a:gd name="connsiteY4" fmla="*/ 38949 h 49659"/>
              <a:gd name="connsiteX5" fmla="*/ 15846 w 43256"/>
              <a:gd name="connsiteY5" fmla="*/ 37209 h 49659"/>
              <a:gd name="connsiteX6" fmla="*/ 28863 w 43256"/>
              <a:gd name="connsiteY6" fmla="*/ 34610 h 49659"/>
              <a:gd name="connsiteX7" fmla="*/ 28596 w 43256"/>
              <a:gd name="connsiteY7" fmla="*/ 36519 h 49659"/>
              <a:gd name="connsiteX8" fmla="*/ 34165 w 43256"/>
              <a:gd name="connsiteY8" fmla="*/ 22813 h 49659"/>
              <a:gd name="connsiteX9" fmla="*/ 37416 w 43256"/>
              <a:gd name="connsiteY9" fmla="*/ 29949 h 49659"/>
              <a:gd name="connsiteX10" fmla="*/ 41834 w 43256"/>
              <a:gd name="connsiteY10" fmla="*/ 15213 h 49659"/>
              <a:gd name="connsiteX11" fmla="*/ 40386 w 43256"/>
              <a:gd name="connsiteY11" fmla="*/ 17889 h 49659"/>
              <a:gd name="connsiteX12" fmla="*/ 38360 w 43256"/>
              <a:gd name="connsiteY12" fmla="*/ 5285 h 49659"/>
              <a:gd name="connsiteX13" fmla="*/ 38436 w 43256"/>
              <a:gd name="connsiteY13" fmla="*/ 6549 h 49659"/>
              <a:gd name="connsiteX14" fmla="*/ 29114 w 43256"/>
              <a:gd name="connsiteY14" fmla="*/ 3811 h 49659"/>
              <a:gd name="connsiteX15" fmla="*/ 29856 w 43256"/>
              <a:gd name="connsiteY15" fmla="*/ 2199 h 49659"/>
              <a:gd name="connsiteX16" fmla="*/ 22177 w 43256"/>
              <a:gd name="connsiteY16" fmla="*/ 4579 h 49659"/>
              <a:gd name="connsiteX17" fmla="*/ 22536 w 43256"/>
              <a:gd name="connsiteY17" fmla="*/ 3189 h 49659"/>
              <a:gd name="connsiteX18" fmla="*/ 14036 w 43256"/>
              <a:gd name="connsiteY18" fmla="*/ 5051 h 49659"/>
              <a:gd name="connsiteX19" fmla="*/ 15336 w 43256"/>
              <a:gd name="connsiteY19" fmla="*/ 6399 h 49659"/>
              <a:gd name="connsiteX20" fmla="*/ 4163 w 43256"/>
              <a:gd name="connsiteY20" fmla="*/ 15648 h 49659"/>
              <a:gd name="connsiteX21" fmla="*/ 3936 w 43256"/>
              <a:gd name="connsiteY21" fmla="*/ 14229 h 49659"/>
              <a:gd name="connsiteX0" fmla="*/ 3936 w 43256"/>
              <a:gd name="connsiteY0" fmla="*/ 14229 h 50068"/>
              <a:gd name="connsiteX1" fmla="*/ 5659 w 43256"/>
              <a:gd name="connsiteY1" fmla="*/ 6766 h 50068"/>
              <a:gd name="connsiteX2" fmla="*/ 14041 w 43256"/>
              <a:gd name="connsiteY2" fmla="*/ 5061 h 50068"/>
              <a:gd name="connsiteX3" fmla="*/ 22492 w 43256"/>
              <a:gd name="connsiteY3" fmla="*/ 3291 h 50068"/>
              <a:gd name="connsiteX4" fmla="*/ 25785 w 43256"/>
              <a:gd name="connsiteY4" fmla="*/ 59 h 50068"/>
              <a:gd name="connsiteX5" fmla="*/ 29869 w 43256"/>
              <a:gd name="connsiteY5" fmla="*/ 2340 h 50068"/>
              <a:gd name="connsiteX6" fmla="*/ 35499 w 43256"/>
              <a:gd name="connsiteY6" fmla="*/ 549 h 50068"/>
              <a:gd name="connsiteX7" fmla="*/ 38354 w 43256"/>
              <a:gd name="connsiteY7" fmla="*/ 5435 h 50068"/>
              <a:gd name="connsiteX8" fmla="*/ 42018 w 43256"/>
              <a:gd name="connsiteY8" fmla="*/ 10177 h 50068"/>
              <a:gd name="connsiteX9" fmla="*/ 41854 w 43256"/>
              <a:gd name="connsiteY9" fmla="*/ 15319 h 50068"/>
              <a:gd name="connsiteX10" fmla="*/ 43052 w 43256"/>
              <a:gd name="connsiteY10" fmla="*/ 23181 h 50068"/>
              <a:gd name="connsiteX11" fmla="*/ 37440 w 43256"/>
              <a:gd name="connsiteY11" fmla="*/ 30063 h 50068"/>
              <a:gd name="connsiteX12" fmla="*/ 35431 w 43256"/>
              <a:gd name="connsiteY12" fmla="*/ 35960 h 50068"/>
              <a:gd name="connsiteX13" fmla="*/ 28591 w 43256"/>
              <a:gd name="connsiteY13" fmla="*/ 36674 h 50068"/>
              <a:gd name="connsiteX14" fmla="*/ 23703 w 43256"/>
              <a:gd name="connsiteY14" fmla="*/ 42965 h 50068"/>
              <a:gd name="connsiteX15" fmla="*/ 16516 w 43256"/>
              <a:gd name="connsiteY15" fmla="*/ 39125 h 50068"/>
              <a:gd name="connsiteX16" fmla="*/ 5840 w 43256"/>
              <a:gd name="connsiteY16" fmla="*/ 35331 h 50068"/>
              <a:gd name="connsiteX17" fmla="*/ 1146 w 43256"/>
              <a:gd name="connsiteY17" fmla="*/ 31109 h 50068"/>
              <a:gd name="connsiteX18" fmla="*/ 2149 w 43256"/>
              <a:gd name="connsiteY18" fmla="*/ 25410 h 50068"/>
              <a:gd name="connsiteX19" fmla="*/ 31 w 43256"/>
              <a:gd name="connsiteY19" fmla="*/ 19563 h 50068"/>
              <a:gd name="connsiteX20" fmla="*/ 3899 w 43256"/>
              <a:gd name="connsiteY20" fmla="*/ 14366 h 50068"/>
              <a:gd name="connsiteX21" fmla="*/ 3936 w 43256"/>
              <a:gd name="connsiteY21" fmla="*/ 14229 h 50068"/>
              <a:gd name="connsiteX0" fmla="*/ 508570 w 1988013"/>
              <a:gd name="connsiteY0" fmla="*/ 1056527 h 1280549"/>
              <a:gd name="connsiteX1" fmla="*/ 580748 w 1988013"/>
              <a:gd name="connsiteY1" fmla="*/ 1270099 h 1280549"/>
              <a:gd name="connsiteX2" fmla="*/ 550056 w 1988013"/>
              <a:gd name="connsiteY2" fmla="*/ 1239407 h 1280549"/>
              <a:gd name="connsiteX3" fmla="*/ 580748 w 1988013"/>
              <a:gd name="connsiteY3" fmla="*/ 1208715 h 1280549"/>
              <a:gd name="connsiteX4" fmla="*/ 508570 w 1988013"/>
              <a:gd name="connsiteY4" fmla="*/ 1056527 h 1280549"/>
              <a:gd name="connsiteX0" fmla="*/ 664853 w 1988013"/>
              <a:gd name="connsiteY0" fmla="*/ 1201473 h 1280549"/>
              <a:gd name="connsiteX1" fmla="*/ 866360 w 1988013"/>
              <a:gd name="connsiteY1" fmla="*/ 1045686 h 1280549"/>
              <a:gd name="connsiteX2" fmla="*/ 542087 w 1988013"/>
              <a:gd name="connsiteY2" fmla="*/ 1201473 h 1280549"/>
              <a:gd name="connsiteX3" fmla="*/ 603470 w 1988013"/>
              <a:gd name="connsiteY3" fmla="*/ 1140090 h 1280549"/>
              <a:gd name="connsiteX4" fmla="*/ 664853 w 1988013"/>
              <a:gd name="connsiteY4" fmla="*/ 1201473 h 1280549"/>
              <a:gd name="connsiteX0" fmla="*/ 749807 w 1988013"/>
              <a:gd name="connsiteY0" fmla="*/ 1110879 h 1280549"/>
              <a:gd name="connsiteX1" fmla="*/ 657732 w 1988013"/>
              <a:gd name="connsiteY1" fmla="*/ 1134374 h 1280549"/>
              <a:gd name="connsiteX2" fmla="*/ 439927 w 1988013"/>
              <a:gd name="connsiteY2" fmla="*/ 1053729 h 1280549"/>
              <a:gd name="connsiteX3" fmla="*/ 657732 w 1988013"/>
              <a:gd name="connsiteY3" fmla="*/ 1018804 h 1280549"/>
              <a:gd name="connsiteX4" fmla="*/ 749807 w 1988013"/>
              <a:gd name="connsiteY4" fmla="*/ 1110879 h 1280549"/>
              <a:gd name="connsiteX0" fmla="*/ 4729 w 43256"/>
              <a:gd name="connsiteY0" fmla="*/ 26036 h 50068"/>
              <a:gd name="connsiteX1" fmla="*/ 2196 w 43256"/>
              <a:gd name="connsiteY1" fmla="*/ 25239 h 50068"/>
              <a:gd name="connsiteX2" fmla="*/ 6964 w 43256"/>
              <a:gd name="connsiteY2" fmla="*/ 34758 h 50068"/>
              <a:gd name="connsiteX3" fmla="*/ 5856 w 43256"/>
              <a:gd name="connsiteY3" fmla="*/ 35139 h 50068"/>
              <a:gd name="connsiteX4" fmla="*/ 16514 w 43256"/>
              <a:gd name="connsiteY4" fmla="*/ 38949 h 50068"/>
              <a:gd name="connsiteX5" fmla="*/ 15846 w 43256"/>
              <a:gd name="connsiteY5" fmla="*/ 37209 h 50068"/>
              <a:gd name="connsiteX6" fmla="*/ 28863 w 43256"/>
              <a:gd name="connsiteY6" fmla="*/ 34610 h 50068"/>
              <a:gd name="connsiteX7" fmla="*/ 28596 w 43256"/>
              <a:gd name="connsiteY7" fmla="*/ 36519 h 50068"/>
              <a:gd name="connsiteX8" fmla="*/ 34165 w 43256"/>
              <a:gd name="connsiteY8" fmla="*/ 22813 h 50068"/>
              <a:gd name="connsiteX9" fmla="*/ 37416 w 43256"/>
              <a:gd name="connsiteY9" fmla="*/ 29949 h 50068"/>
              <a:gd name="connsiteX10" fmla="*/ 41834 w 43256"/>
              <a:gd name="connsiteY10" fmla="*/ 15213 h 50068"/>
              <a:gd name="connsiteX11" fmla="*/ 40386 w 43256"/>
              <a:gd name="connsiteY11" fmla="*/ 17889 h 50068"/>
              <a:gd name="connsiteX12" fmla="*/ 38360 w 43256"/>
              <a:gd name="connsiteY12" fmla="*/ 5285 h 50068"/>
              <a:gd name="connsiteX13" fmla="*/ 38436 w 43256"/>
              <a:gd name="connsiteY13" fmla="*/ 6549 h 50068"/>
              <a:gd name="connsiteX14" fmla="*/ 29114 w 43256"/>
              <a:gd name="connsiteY14" fmla="*/ 3811 h 50068"/>
              <a:gd name="connsiteX15" fmla="*/ 29856 w 43256"/>
              <a:gd name="connsiteY15" fmla="*/ 2199 h 50068"/>
              <a:gd name="connsiteX16" fmla="*/ 22177 w 43256"/>
              <a:gd name="connsiteY16" fmla="*/ 4579 h 50068"/>
              <a:gd name="connsiteX17" fmla="*/ 22536 w 43256"/>
              <a:gd name="connsiteY17" fmla="*/ 3189 h 50068"/>
              <a:gd name="connsiteX18" fmla="*/ 14036 w 43256"/>
              <a:gd name="connsiteY18" fmla="*/ 5051 h 50068"/>
              <a:gd name="connsiteX19" fmla="*/ 15336 w 43256"/>
              <a:gd name="connsiteY19" fmla="*/ 6399 h 50068"/>
              <a:gd name="connsiteX20" fmla="*/ 4163 w 43256"/>
              <a:gd name="connsiteY20" fmla="*/ 15648 h 50068"/>
              <a:gd name="connsiteX21" fmla="*/ 3936 w 43256"/>
              <a:gd name="connsiteY21" fmla="*/ 14229 h 50068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664853 w 1988013"/>
              <a:gd name="connsiteY0" fmla="*/ 120147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664853 w 1988013"/>
              <a:gd name="connsiteY4" fmla="*/ 120147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603470 w 1988013"/>
              <a:gd name="connsiteY3" fmla="*/ 114009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8515"/>
              <a:gd name="connsiteX1" fmla="*/ 5659 w 43256"/>
              <a:gd name="connsiteY1" fmla="*/ 6766 h 48515"/>
              <a:gd name="connsiteX2" fmla="*/ 14041 w 43256"/>
              <a:gd name="connsiteY2" fmla="*/ 5061 h 48515"/>
              <a:gd name="connsiteX3" fmla="*/ 22492 w 43256"/>
              <a:gd name="connsiteY3" fmla="*/ 3291 h 48515"/>
              <a:gd name="connsiteX4" fmla="*/ 25785 w 43256"/>
              <a:gd name="connsiteY4" fmla="*/ 59 h 48515"/>
              <a:gd name="connsiteX5" fmla="*/ 29869 w 43256"/>
              <a:gd name="connsiteY5" fmla="*/ 2340 h 48515"/>
              <a:gd name="connsiteX6" fmla="*/ 35499 w 43256"/>
              <a:gd name="connsiteY6" fmla="*/ 549 h 48515"/>
              <a:gd name="connsiteX7" fmla="*/ 38354 w 43256"/>
              <a:gd name="connsiteY7" fmla="*/ 5435 h 48515"/>
              <a:gd name="connsiteX8" fmla="*/ 42018 w 43256"/>
              <a:gd name="connsiteY8" fmla="*/ 10177 h 48515"/>
              <a:gd name="connsiteX9" fmla="*/ 41854 w 43256"/>
              <a:gd name="connsiteY9" fmla="*/ 15319 h 48515"/>
              <a:gd name="connsiteX10" fmla="*/ 43052 w 43256"/>
              <a:gd name="connsiteY10" fmla="*/ 23181 h 48515"/>
              <a:gd name="connsiteX11" fmla="*/ 37440 w 43256"/>
              <a:gd name="connsiteY11" fmla="*/ 30063 h 48515"/>
              <a:gd name="connsiteX12" fmla="*/ 35431 w 43256"/>
              <a:gd name="connsiteY12" fmla="*/ 35960 h 48515"/>
              <a:gd name="connsiteX13" fmla="*/ 28591 w 43256"/>
              <a:gd name="connsiteY13" fmla="*/ 36674 h 48515"/>
              <a:gd name="connsiteX14" fmla="*/ 23703 w 43256"/>
              <a:gd name="connsiteY14" fmla="*/ 42965 h 48515"/>
              <a:gd name="connsiteX15" fmla="*/ 16516 w 43256"/>
              <a:gd name="connsiteY15" fmla="*/ 39125 h 48515"/>
              <a:gd name="connsiteX16" fmla="*/ 5840 w 43256"/>
              <a:gd name="connsiteY16" fmla="*/ 35331 h 48515"/>
              <a:gd name="connsiteX17" fmla="*/ 1146 w 43256"/>
              <a:gd name="connsiteY17" fmla="*/ 31109 h 48515"/>
              <a:gd name="connsiteX18" fmla="*/ 2149 w 43256"/>
              <a:gd name="connsiteY18" fmla="*/ 25410 h 48515"/>
              <a:gd name="connsiteX19" fmla="*/ 31 w 43256"/>
              <a:gd name="connsiteY19" fmla="*/ 19563 h 48515"/>
              <a:gd name="connsiteX20" fmla="*/ 3899 w 43256"/>
              <a:gd name="connsiteY20" fmla="*/ 14366 h 48515"/>
              <a:gd name="connsiteX21" fmla="*/ 3936 w 43256"/>
              <a:gd name="connsiteY21" fmla="*/ 14229 h 48515"/>
              <a:gd name="connsiteX0" fmla="*/ 508570 w 1988013"/>
              <a:gd name="connsiteY0" fmla="*/ 1056527 h 1240837"/>
              <a:gd name="connsiteX1" fmla="*/ 797918 w 1988013"/>
              <a:gd name="connsiteY1" fmla="*/ 1087219 h 1240837"/>
              <a:gd name="connsiteX2" fmla="*/ 550056 w 1988013"/>
              <a:gd name="connsiteY2" fmla="*/ 1239407 h 1240837"/>
              <a:gd name="connsiteX3" fmla="*/ 580748 w 1988013"/>
              <a:gd name="connsiteY3" fmla="*/ 1208715 h 1240837"/>
              <a:gd name="connsiteX4" fmla="*/ 508570 w 1988013"/>
              <a:gd name="connsiteY4" fmla="*/ 1056527 h 1240837"/>
              <a:gd name="connsiteX0" fmla="*/ 493403 w 1988013"/>
              <a:gd name="connsiteY0" fmla="*/ 1098603 h 1240837"/>
              <a:gd name="connsiteX1" fmla="*/ 866360 w 1988013"/>
              <a:gd name="connsiteY1" fmla="*/ 1045686 h 1240837"/>
              <a:gd name="connsiteX2" fmla="*/ 542087 w 1988013"/>
              <a:gd name="connsiteY2" fmla="*/ 1201473 h 1240837"/>
              <a:gd name="connsiteX3" fmla="*/ 752060 w 1988013"/>
              <a:gd name="connsiteY3" fmla="*/ 1082940 h 1240837"/>
              <a:gd name="connsiteX4" fmla="*/ 493403 w 1988013"/>
              <a:gd name="connsiteY4" fmla="*/ 1098603 h 1240837"/>
              <a:gd name="connsiteX0" fmla="*/ 749807 w 1988013"/>
              <a:gd name="connsiteY0" fmla="*/ 1110879 h 1240837"/>
              <a:gd name="connsiteX1" fmla="*/ 657732 w 1988013"/>
              <a:gd name="connsiteY1" fmla="*/ 1134374 h 1240837"/>
              <a:gd name="connsiteX2" fmla="*/ 439927 w 1988013"/>
              <a:gd name="connsiteY2" fmla="*/ 1053729 h 1240837"/>
              <a:gd name="connsiteX3" fmla="*/ 657732 w 1988013"/>
              <a:gd name="connsiteY3" fmla="*/ 1018804 h 1240837"/>
              <a:gd name="connsiteX4" fmla="*/ 749807 w 1988013"/>
              <a:gd name="connsiteY4" fmla="*/ 1110879 h 1240837"/>
              <a:gd name="connsiteX0" fmla="*/ 4729 w 43256"/>
              <a:gd name="connsiteY0" fmla="*/ 26036 h 48515"/>
              <a:gd name="connsiteX1" fmla="*/ 2196 w 43256"/>
              <a:gd name="connsiteY1" fmla="*/ 25239 h 48515"/>
              <a:gd name="connsiteX2" fmla="*/ 6964 w 43256"/>
              <a:gd name="connsiteY2" fmla="*/ 34758 h 48515"/>
              <a:gd name="connsiteX3" fmla="*/ 5856 w 43256"/>
              <a:gd name="connsiteY3" fmla="*/ 35139 h 48515"/>
              <a:gd name="connsiteX4" fmla="*/ 16514 w 43256"/>
              <a:gd name="connsiteY4" fmla="*/ 38949 h 48515"/>
              <a:gd name="connsiteX5" fmla="*/ 15846 w 43256"/>
              <a:gd name="connsiteY5" fmla="*/ 37209 h 48515"/>
              <a:gd name="connsiteX6" fmla="*/ 28863 w 43256"/>
              <a:gd name="connsiteY6" fmla="*/ 34610 h 48515"/>
              <a:gd name="connsiteX7" fmla="*/ 28596 w 43256"/>
              <a:gd name="connsiteY7" fmla="*/ 36519 h 48515"/>
              <a:gd name="connsiteX8" fmla="*/ 34165 w 43256"/>
              <a:gd name="connsiteY8" fmla="*/ 22813 h 48515"/>
              <a:gd name="connsiteX9" fmla="*/ 37416 w 43256"/>
              <a:gd name="connsiteY9" fmla="*/ 29949 h 48515"/>
              <a:gd name="connsiteX10" fmla="*/ 41834 w 43256"/>
              <a:gd name="connsiteY10" fmla="*/ 15213 h 48515"/>
              <a:gd name="connsiteX11" fmla="*/ 40386 w 43256"/>
              <a:gd name="connsiteY11" fmla="*/ 17889 h 48515"/>
              <a:gd name="connsiteX12" fmla="*/ 38360 w 43256"/>
              <a:gd name="connsiteY12" fmla="*/ 5285 h 48515"/>
              <a:gd name="connsiteX13" fmla="*/ 38436 w 43256"/>
              <a:gd name="connsiteY13" fmla="*/ 6549 h 48515"/>
              <a:gd name="connsiteX14" fmla="*/ 29114 w 43256"/>
              <a:gd name="connsiteY14" fmla="*/ 3811 h 48515"/>
              <a:gd name="connsiteX15" fmla="*/ 29856 w 43256"/>
              <a:gd name="connsiteY15" fmla="*/ 2199 h 48515"/>
              <a:gd name="connsiteX16" fmla="*/ 22177 w 43256"/>
              <a:gd name="connsiteY16" fmla="*/ 4579 h 48515"/>
              <a:gd name="connsiteX17" fmla="*/ 22536 w 43256"/>
              <a:gd name="connsiteY17" fmla="*/ 3189 h 48515"/>
              <a:gd name="connsiteX18" fmla="*/ 14036 w 43256"/>
              <a:gd name="connsiteY18" fmla="*/ 5051 h 48515"/>
              <a:gd name="connsiteX19" fmla="*/ 15336 w 43256"/>
              <a:gd name="connsiteY19" fmla="*/ 6399 h 48515"/>
              <a:gd name="connsiteX20" fmla="*/ 4163 w 43256"/>
              <a:gd name="connsiteY20" fmla="*/ 15648 h 48515"/>
              <a:gd name="connsiteX21" fmla="*/ 3936 w 43256"/>
              <a:gd name="connsiteY21" fmla="*/ 14229 h 48515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542087 w 1988013"/>
              <a:gd name="connsiteY2" fmla="*/ 12014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7293"/>
              <a:gd name="connsiteX1" fmla="*/ 5659 w 43256"/>
              <a:gd name="connsiteY1" fmla="*/ 6766 h 47293"/>
              <a:gd name="connsiteX2" fmla="*/ 14041 w 43256"/>
              <a:gd name="connsiteY2" fmla="*/ 5061 h 47293"/>
              <a:gd name="connsiteX3" fmla="*/ 22492 w 43256"/>
              <a:gd name="connsiteY3" fmla="*/ 3291 h 47293"/>
              <a:gd name="connsiteX4" fmla="*/ 25785 w 43256"/>
              <a:gd name="connsiteY4" fmla="*/ 59 h 47293"/>
              <a:gd name="connsiteX5" fmla="*/ 29869 w 43256"/>
              <a:gd name="connsiteY5" fmla="*/ 2340 h 47293"/>
              <a:gd name="connsiteX6" fmla="*/ 35499 w 43256"/>
              <a:gd name="connsiteY6" fmla="*/ 549 h 47293"/>
              <a:gd name="connsiteX7" fmla="*/ 38354 w 43256"/>
              <a:gd name="connsiteY7" fmla="*/ 5435 h 47293"/>
              <a:gd name="connsiteX8" fmla="*/ 42018 w 43256"/>
              <a:gd name="connsiteY8" fmla="*/ 10177 h 47293"/>
              <a:gd name="connsiteX9" fmla="*/ 41854 w 43256"/>
              <a:gd name="connsiteY9" fmla="*/ 15319 h 47293"/>
              <a:gd name="connsiteX10" fmla="*/ 43052 w 43256"/>
              <a:gd name="connsiteY10" fmla="*/ 23181 h 47293"/>
              <a:gd name="connsiteX11" fmla="*/ 37440 w 43256"/>
              <a:gd name="connsiteY11" fmla="*/ 30063 h 47293"/>
              <a:gd name="connsiteX12" fmla="*/ 35431 w 43256"/>
              <a:gd name="connsiteY12" fmla="*/ 35960 h 47293"/>
              <a:gd name="connsiteX13" fmla="*/ 28591 w 43256"/>
              <a:gd name="connsiteY13" fmla="*/ 36674 h 47293"/>
              <a:gd name="connsiteX14" fmla="*/ 23703 w 43256"/>
              <a:gd name="connsiteY14" fmla="*/ 42965 h 47293"/>
              <a:gd name="connsiteX15" fmla="*/ 16516 w 43256"/>
              <a:gd name="connsiteY15" fmla="*/ 39125 h 47293"/>
              <a:gd name="connsiteX16" fmla="*/ 5840 w 43256"/>
              <a:gd name="connsiteY16" fmla="*/ 35331 h 47293"/>
              <a:gd name="connsiteX17" fmla="*/ 1146 w 43256"/>
              <a:gd name="connsiteY17" fmla="*/ 31109 h 47293"/>
              <a:gd name="connsiteX18" fmla="*/ 2149 w 43256"/>
              <a:gd name="connsiteY18" fmla="*/ 25410 h 47293"/>
              <a:gd name="connsiteX19" fmla="*/ 31 w 43256"/>
              <a:gd name="connsiteY19" fmla="*/ 19563 h 47293"/>
              <a:gd name="connsiteX20" fmla="*/ 3899 w 43256"/>
              <a:gd name="connsiteY20" fmla="*/ 14366 h 47293"/>
              <a:gd name="connsiteX21" fmla="*/ 3936 w 43256"/>
              <a:gd name="connsiteY21" fmla="*/ 14229 h 47293"/>
              <a:gd name="connsiteX0" fmla="*/ 508570 w 1988013"/>
              <a:gd name="connsiteY0" fmla="*/ 1056527 h 1209578"/>
              <a:gd name="connsiteX1" fmla="*/ 797918 w 1988013"/>
              <a:gd name="connsiteY1" fmla="*/ 1087219 h 1209578"/>
              <a:gd name="connsiteX2" fmla="*/ 378606 w 1988013"/>
              <a:gd name="connsiteY2" fmla="*/ 976517 h 1209578"/>
              <a:gd name="connsiteX3" fmla="*/ 580748 w 1988013"/>
              <a:gd name="connsiteY3" fmla="*/ 1208715 h 1209578"/>
              <a:gd name="connsiteX4" fmla="*/ 508570 w 1988013"/>
              <a:gd name="connsiteY4" fmla="*/ 1056527 h 1209578"/>
              <a:gd name="connsiteX0" fmla="*/ 493403 w 1988013"/>
              <a:gd name="connsiteY0" fmla="*/ 1098603 h 1209578"/>
              <a:gd name="connsiteX1" fmla="*/ 866360 w 1988013"/>
              <a:gd name="connsiteY1" fmla="*/ 1045686 h 1209578"/>
              <a:gd name="connsiteX2" fmla="*/ 713537 w 1988013"/>
              <a:gd name="connsiteY2" fmla="*/ 1087173 h 1209578"/>
              <a:gd name="connsiteX3" fmla="*/ 752060 w 1988013"/>
              <a:gd name="connsiteY3" fmla="*/ 1082940 h 1209578"/>
              <a:gd name="connsiteX4" fmla="*/ 493403 w 1988013"/>
              <a:gd name="connsiteY4" fmla="*/ 1098603 h 1209578"/>
              <a:gd name="connsiteX0" fmla="*/ 749807 w 1988013"/>
              <a:gd name="connsiteY0" fmla="*/ 1110879 h 1209578"/>
              <a:gd name="connsiteX1" fmla="*/ 657732 w 1988013"/>
              <a:gd name="connsiteY1" fmla="*/ 1134374 h 1209578"/>
              <a:gd name="connsiteX2" fmla="*/ 439927 w 1988013"/>
              <a:gd name="connsiteY2" fmla="*/ 1053729 h 1209578"/>
              <a:gd name="connsiteX3" fmla="*/ 657732 w 1988013"/>
              <a:gd name="connsiteY3" fmla="*/ 1018804 h 1209578"/>
              <a:gd name="connsiteX4" fmla="*/ 749807 w 1988013"/>
              <a:gd name="connsiteY4" fmla="*/ 1110879 h 1209578"/>
              <a:gd name="connsiteX0" fmla="*/ 4729 w 43256"/>
              <a:gd name="connsiteY0" fmla="*/ 26036 h 47293"/>
              <a:gd name="connsiteX1" fmla="*/ 2196 w 43256"/>
              <a:gd name="connsiteY1" fmla="*/ 25239 h 47293"/>
              <a:gd name="connsiteX2" fmla="*/ 6964 w 43256"/>
              <a:gd name="connsiteY2" fmla="*/ 34758 h 47293"/>
              <a:gd name="connsiteX3" fmla="*/ 5856 w 43256"/>
              <a:gd name="connsiteY3" fmla="*/ 35139 h 47293"/>
              <a:gd name="connsiteX4" fmla="*/ 16514 w 43256"/>
              <a:gd name="connsiteY4" fmla="*/ 38949 h 47293"/>
              <a:gd name="connsiteX5" fmla="*/ 15846 w 43256"/>
              <a:gd name="connsiteY5" fmla="*/ 37209 h 47293"/>
              <a:gd name="connsiteX6" fmla="*/ 28863 w 43256"/>
              <a:gd name="connsiteY6" fmla="*/ 34610 h 47293"/>
              <a:gd name="connsiteX7" fmla="*/ 28596 w 43256"/>
              <a:gd name="connsiteY7" fmla="*/ 36519 h 47293"/>
              <a:gd name="connsiteX8" fmla="*/ 34165 w 43256"/>
              <a:gd name="connsiteY8" fmla="*/ 22813 h 47293"/>
              <a:gd name="connsiteX9" fmla="*/ 37416 w 43256"/>
              <a:gd name="connsiteY9" fmla="*/ 29949 h 47293"/>
              <a:gd name="connsiteX10" fmla="*/ 41834 w 43256"/>
              <a:gd name="connsiteY10" fmla="*/ 15213 h 47293"/>
              <a:gd name="connsiteX11" fmla="*/ 40386 w 43256"/>
              <a:gd name="connsiteY11" fmla="*/ 17889 h 47293"/>
              <a:gd name="connsiteX12" fmla="*/ 38360 w 43256"/>
              <a:gd name="connsiteY12" fmla="*/ 5285 h 47293"/>
              <a:gd name="connsiteX13" fmla="*/ 38436 w 43256"/>
              <a:gd name="connsiteY13" fmla="*/ 6549 h 47293"/>
              <a:gd name="connsiteX14" fmla="*/ 29114 w 43256"/>
              <a:gd name="connsiteY14" fmla="*/ 3811 h 47293"/>
              <a:gd name="connsiteX15" fmla="*/ 29856 w 43256"/>
              <a:gd name="connsiteY15" fmla="*/ 2199 h 47293"/>
              <a:gd name="connsiteX16" fmla="*/ 22177 w 43256"/>
              <a:gd name="connsiteY16" fmla="*/ 4579 h 47293"/>
              <a:gd name="connsiteX17" fmla="*/ 22536 w 43256"/>
              <a:gd name="connsiteY17" fmla="*/ 3189 h 47293"/>
              <a:gd name="connsiteX18" fmla="*/ 14036 w 43256"/>
              <a:gd name="connsiteY18" fmla="*/ 5051 h 47293"/>
              <a:gd name="connsiteX19" fmla="*/ 15336 w 43256"/>
              <a:gd name="connsiteY19" fmla="*/ 6399 h 47293"/>
              <a:gd name="connsiteX20" fmla="*/ 4163 w 43256"/>
              <a:gd name="connsiteY20" fmla="*/ 15648 h 47293"/>
              <a:gd name="connsiteX21" fmla="*/ 3936 w 43256"/>
              <a:gd name="connsiteY21" fmla="*/ 14229 h 47293"/>
              <a:gd name="connsiteX0" fmla="*/ 3936 w 43256"/>
              <a:gd name="connsiteY0" fmla="*/ 14229 h 44474"/>
              <a:gd name="connsiteX1" fmla="*/ 5659 w 43256"/>
              <a:gd name="connsiteY1" fmla="*/ 6766 h 44474"/>
              <a:gd name="connsiteX2" fmla="*/ 14041 w 43256"/>
              <a:gd name="connsiteY2" fmla="*/ 5061 h 44474"/>
              <a:gd name="connsiteX3" fmla="*/ 22492 w 43256"/>
              <a:gd name="connsiteY3" fmla="*/ 3291 h 44474"/>
              <a:gd name="connsiteX4" fmla="*/ 25785 w 43256"/>
              <a:gd name="connsiteY4" fmla="*/ 59 h 44474"/>
              <a:gd name="connsiteX5" fmla="*/ 29869 w 43256"/>
              <a:gd name="connsiteY5" fmla="*/ 2340 h 44474"/>
              <a:gd name="connsiteX6" fmla="*/ 35499 w 43256"/>
              <a:gd name="connsiteY6" fmla="*/ 549 h 44474"/>
              <a:gd name="connsiteX7" fmla="*/ 38354 w 43256"/>
              <a:gd name="connsiteY7" fmla="*/ 5435 h 44474"/>
              <a:gd name="connsiteX8" fmla="*/ 42018 w 43256"/>
              <a:gd name="connsiteY8" fmla="*/ 10177 h 44474"/>
              <a:gd name="connsiteX9" fmla="*/ 41854 w 43256"/>
              <a:gd name="connsiteY9" fmla="*/ 15319 h 44474"/>
              <a:gd name="connsiteX10" fmla="*/ 43052 w 43256"/>
              <a:gd name="connsiteY10" fmla="*/ 23181 h 44474"/>
              <a:gd name="connsiteX11" fmla="*/ 37440 w 43256"/>
              <a:gd name="connsiteY11" fmla="*/ 30063 h 44474"/>
              <a:gd name="connsiteX12" fmla="*/ 35431 w 43256"/>
              <a:gd name="connsiteY12" fmla="*/ 35960 h 44474"/>
              <a:gd name="connsiteX13" fmla="*/ 28591 w 43256"/>
              <a:gd name="connsiteY13" fmla="*/ 36674 h 44474"/>
              <a:gd name="connsiteX14" fmla="*/ 23703 w 43256"/>
              <a:gd name="connsiteY14" fmla="*/ 42965 h 44474"/>
              <a:gd name="connsiteX15" fmla="*/ 16516 w 43256"/>
              <a:gd name="connsiteY15" fmla="*/ 39125 h 44474"/>
              <a:gd name="connsiteX16" fmla="*/ 5840 w 43256"/>
              <a:gd name="connsiteY16" fmla="*/ 35331 h 44474"/>
              <a:gd name="connsiteX17" fmla="*/ 1146 w 43256"/>
              <a:gd name="connsiteY17" fmla="*/ 31109 h 44474"/>
              <a:gd name="connsiteX18" fmla="*/ 2149 w 43256"/>
              <a:gd name="connsiteY18" fmla="*/ 25410 h 44474"/>
              <a:gd name="connsiteX19" fmla="*/ 31 w 43256"/>
              <a:gd name="connsiteY19" fmla="*/ 19563 h 44474"/>
              <a:gd name="connsiteX20" fmla="*/ 3899 w 43256"/>
              <a:gd name="connsiteY20" fmla="*/ 14366 h 44474"/>
              <a:gd name="connsiteX21" fmla="*/ 3936 w 43256"/>
              <a:gd name="connsiteY21" fmla="*/ 14229 h 44474"/>
              <a:gd name="connsiteX0" fmla="*/ 508570 w 1988013"/>
              <a:gd name="connsiteY0" fmla="*/ 1056527 h 1137469"/>
              <a:gd name="connsiteX1" fmla="*/ 797918 w 1988013"/>
              <a:gd name="connsiteY1" fmla="*/ 1087219 h 1137469"/>
              <a:gd name="connsiteX2" fmla="*/ 378606 w 1988013"/>
              <a:gd name="connsiteY2" fmla="*/ 976517 h 1137469"/>
              <a:gd name="connsiteX3" fmla="*/ 855068 w 1988013"/>
              <a:gd name="connsiteY3" fmla="*/ 1105845 h 1137469"/>
              <a:gd name="connsiteX4" fmla="*/ 508570 w 1988013"/>
              <a:gd name="connsiteY4" fmla="*/ 1056527 h 1137469"/>
              <a:gd name="connsiteX0" fmla="*/ 493403 w 1988013"/>
              <a:gd name="connsiteY0" fmla="*/ 1098603 h 1137469"/>
              <a:gd name="connsiteX1" fmla="*/ 866360 w 1988013"/>
              <a:gd name="connsiteY1" fmla="*/ 1045686 h 1137469"/>
              <a:gd name="connsiteX2" fmla="*/ 713537 w 1988013"/>
              <a:gd name="connsiteY2" fmla="*/ 1087173 h 1137469"/>
              <a:gd name="connsiteX3" fmla="*/ 752060 w 1988013"/>
              <a:gd name="connsiteY3" fmla="*/ 1082940 h 1137469"/>
              <a:gd name="connsiteX4" fmla="*/ 493403 w 1988013"/>
              <a:gd name="connsiteY4" fmla="*/ 1098603 h 1137469"/>
              <a:gd name="connsiteX0" fmla="*/ 749807 w 1988013"/>
              <a:gd name="connsiteY0" fmla="*/ 1110879 h 1137469"/>
              <a:gd name="connsiteX1" fmla="*/ 657732 w 1988013"/>
              <a:gd name="connsiteY1" fmla="*/ 1134374 h 1137469"/>
              <a:gd name="connsiteX2" fmla="*/ 439927 w 1988013"/>
              <a:gd name="connsiteY2" fmla="*/ 1053729 h 1137469"/>
              <a:gd name="connsiteX3" fmla="*/ 657732 w 1988013"/>
              <a:gd name="connsiteY3" fmla="*/ 1018804 h 1137469"/>
              <a:gd name="connsiteX4" fmla="*/ 749807 w 1988013"/>
              <a:gd name="connsiteY4" fmla="*/ 1110879 h 1137469"/>
              <a:gd name="connsiteX0" fmla="*/ 4729 w 43256"/>
              <a:gd name="connsiteY0" fmla="*/ 26036 h 44474"/>
              <a:gd name="connsiteX1" fmla="*/ 2196 w 43256"/>
              <a:gd name="connsiteY1" fmla="*/ 25239 h 44474"/>
              <a:gd name="connsiteX2" fmla="*/ 6964 w 43256"/>
              <a:gd name="connsiteY2" fmla="*/ 34758 h 44474"/>
              <a:gd name="connsiteX3" fmla="*/ 5856 w 43256"/>
              <a:gd name="connsiteY3" fmla="*/ 35139 h 44474"/>
              <a:gd name="connsiteX4" fmla="*/ 16514 w 43256"/>
              <a:gd name="connsiteY4" fmla="*/ 38949 h 44474"/>
              <a:gd name="connsiteX5" fmla="*/ 15846 w 43256"/>
              <a:gd name="connsiteY5" fmla="*/ 37209 h 44474"/>
              <a:gd name="connsiteX6" fmla="*/ 28863 w 43256"/>
              <a:gd name="connsiteY6" fmla="*/ 34610 h 44474"/>
              <a:gd name="connsiteX7" fmla="*/ 28596 w 43256"/>
              <a:gd name="connsiteY7" fmla="*/ 36519 h 44474"/>
              <a:gd name="connsiteX8" fmla="*/ 34165 w 43256"/>
              <a:gd name="connsiteY8" fmla="*/ 22813 h 44474"/>
              <a:gd name="connsiteX9" fmla="*/ 37416 w 43256"/>
              <a:gd name="connsiteY9" fmla="*/ 29949 h 44474"/>
              <a:gd name="connsiteX10" fmla="*/ 41834 w 43256"/>
              <a:gd name="connsiteY10" fmla="*/ 15213 h 44474"/>
              <a:gd name="connsiteX11" fmla="*/ 40386 w 43256"/>
              <a:gd name="connsiteY11" fmla="*/ 17889 h 44474"/>
              <a:gd name="connsiteX12" fmla="*/ 38360 w 43256"/>
              <a:gd name="connsiteY12" fmla="*/ 5285 h 44474"/>
              <a:gd name="connsiteX13" fmla="*/ 38436 w 43256"/>
              <a:gd name="connsiteY13" fmla="*/ 6549 h 44474"/>
              <a:gd name="connsiteX14" fmla="*/ 29114 w 43256"/>
              <a:gd name="connsiteY14" fmla="*/ 3811 h 44474"/>
              <a:gd name="connsiteX15" fmla="*/ 29856 w 43256"/>
              <a:gd name="connsiteY15" fmla="*/ 2199 h 44474"/>
              <a:gd name="connsiteX16" fmla="*/ 22177 w 43256"/>
              <a:gd name="connsiteY16" fmla="*/ 4579 h 44474"/>
              <a:gd name="connsiteX17" fmla="*/ 22536 w 43256"/>
              <a:gd name="connsiteY17" fmla="*/ 3189 h 44474"/>
              <a:gd name="connsiteX18" fmla="*/ 14036 w 43256"/>
              <a:gd name="connsiteY18" fmla="*/ 5051 h 44474"/>
              <a:gd name="connsiteX19" fmla="*/ 15336 w 43256"/>
              <a:gd name="connsiteY19" fmla="*/ 6399 h 44474"/>
              <a:gd name="connsiteX20" fmla="*/ 4163 w 43256"/>
              <a:gd name="connsiteY20" fmla="*/ 15648 h 44474"/>
              <a:gd name="connsiteX21" fmla="*/ 3936 w 43256"/>
              <a:gd name="connsiteY21" fmla="*/ 14229 h 4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3256" h="44474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88013" h="1137469">
                <a:moveTo>
                  <a:pt x="508570" y="1056527"/>
                </a:moveTo>
                <a:cubicBezTo>
                  <a:pt x="499045" y="1053423"/>
                  <a:pt x="819579" y="1100554"/>
                  <a:pt x="797918" y="1087219"/>
                </a:cubicBezTo>
                <a:cubicBezTo>
                  <a:pt x="776257" y="1073884"/>
                  <a:pt x="378606" y="993468"/>
                  <a:pt x="378606" y="976517"/>
                </a:cubicBezTo>
                <a:cubicBezTo>
                  <a:pt x="378606" y="959566"/>
                  <a:pt x="833407" y="1092510"/>
                  <a:pt x="855068" y="1105845"/>
                </a:cubicBezTo>
                <a:cubicBezTo>
                  <a:pt x="876729" y="1119180"/>
                  <a:pt x="518095" y="1059631"/>
                  <a:pt x="508570" y="1056527"/>
                </a:cubicBezTo>
                <a:close/>
              </a:path>
              <a:path w="1988013" h="1137469">
                <a:moveTo>
                  <a:pt x="493403" y="1098603"/>
                </a:moveTo>
                <a:cubicBezTo>
                  <a:pt x="512453" y="1092394"/>
                  <a:pt x="829671" y="1047591"/>
                  <a:pt x="866360" y="1045686"/>
                </a:cubicBezTo>
                <a:cubicBezTo>
                  <a:pt x="903049" y="1043781"/>
                  <a:pt x="713537" y="1121074"/>
                  <a:pt x="713537" y="1087173"/>
                </a:cubicBezTo>
                <a:cubicBezTo>
                  <a:pt x="713537" y="1053272"/>
                  <a:pt x="788749" y="1081035"/>
                  <a:pt x="752060" y="1082940"/>
                </a:cubicBezTo>
                <a:cubicBezTo>
                  <a:pt x="715371" y="1084845"/>
                  <a:pt x="474353" y="1104812"/>
                  <a:pt x="493403" y="1098603"/>
                </a:cubicBezTo>
                <a:close/>
              </a:path>
              <a:path w="1988013" h="1137469">
                <a:moveTo>
                  <a:pt x="749807" y="1110879"/>
                </a:moveTo>
                <a:cubicBezTo>
                  <a:pt x="749807" y="1130141"/>
                  <a:pt x="709379" y="1143899"/>
                  <a:pt x="657732" y="1134374"/>
                </a:cubicBezTo>
                <a:cubicBezTo>
                  <a:pt x="606085" y="1124849"/>
                  <a:pt x="439927" y="1104581"/>
                  <a:pt x="439927" y="1053729"/>
                </a:cubicBezTo>
                <a:cubicBezTo>
                  <a:pt x="439927" y="1002877"/>
                  <a:pt x="606085" y="1009279"/>
                  <a:pt x="657732" y="1018804"/>
                </a:cubicBezTo>
                <a:cubicBezTo>
                  <a:pt x="709379" y="1028329"/>
                  <a:pt x="749807" y="1091617"/>
                  <a:pt x="749807" y="1110879"/>
                </a:cubicBezTo>
                <a:close/>
              </a:path>
              <a:path w="43256" h="44474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unicorn concept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9285" y="2017599"/>
            <a:ext cx="3066915" cy="3734591"/>
            <a:chOff x="838200" y="4724400"/>
            <a:chExt cx="1676400" cy="1676400"/>
          </a:xfrm>
        </p:grpSpPr>
        <p:cxnSp>
          <p:nvCxnSpPr>
            <p:cNvPr id="24" name="Straight Connector 23"/>
            <p:cNvCxnSpPr/>
            <p:nvPr/>
          </p:nvCxnSpPr>
          <p:spPr bwMode="auto">
            <a:xfrm flipH="1"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838200" y="4724400"/>
              <a:ext cx="1676400" cy="16764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756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Semiotic / semantic triangle</a:t>
            </a:r>
            <a:br>
              <a:rPr lang="en-US" dirty="0"/>
            </a:br>
            <a:r>
              <a:rPr lang="en-US" dirty="0"/>
              <a:t>(Ogden &amp; Richards, 1923:</a:t>
            </a:r>
            <a:br>
              <a:rPr lang="en-US" dirty="0"/>
            </a:br>
            <a:r>
              <a:rPr lang="en-US" dirty="0"/>
              <a:t>The meaning of ‘meaning’)</a:t>
            </a:r>
            <a:endParaRPr lang="en-US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071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Prehistoric ‘psychiatry’: </a:t>
            </a:r>
            <a:r>
              <a:rPr lang="en-US" i="1"/>
              <a:t>drapetomania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52600" y="3352800"/>
            <a:ext cx="5334000" cy="2595563"/>
            <a:chOff x="2092504" y="3276600"/>
            <a:chExt cx="5334000" cy="2595265"/>
          </a:xfrm>
        </p:grpSpPr>
        <p:sp>
          <p:nvSpPr>
            <p:cNvPr id="28680" name="Isosceles Triangle 3"/>
            <p:cNvSpPr>
              <a:spLocks noChangeArrowheads="1"/>
            </p:cNvSpPr>
            <p:nvPr/>
          </p:nvSpPr>
          <p:spPr bwMode="auto">
            <a:xfrm>
              <a:off x="2092504" y="3276600"/>
              <a:ext cx="5334000" cy="2590800"/>
            </a:xfrm>
            <a:prstGeom prst="triangle">
              <a:avLst>
                <a:gd name="adj" fmla="val 50000"/>
              </a:avLst>
            </a:prstGeom>
            <a:solidFill>
              <a:srgbClr val="9933FF"/>
            </a:solidFill>
            <a:ln w="9525" algn="ctr">
              <a:noFill/>
              <a:round/>
              <a:headEnd/>
              <a:tailEnd type="triangle" w="med" len="med"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681" name="TextBox 4"/>
            <p:cNvSpPr txBox="1">
              <a:spLocks noChangeArrowheads="1"/>
            </p:cNvSpPr>
            <p:nvPr/>
          </p:nvSpPr>
          <p:spPr bwMode="auto">
            <a:xfrm>
              <a:off x="2460351" y="5410200"/>
              <a:ext cx="8162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term</a:t>
              </a:r>
            </a:p>
          </p:txBody>
        </p:sp>
        <p:sp>
          <p:nvSpPr>
            <p:cNvPr id="28682" name="TextBox 5"/>
            <p:cNvSpPr txBox="1">
              <a:spLocks noChangeArrowheads="1"/>
            </p:cNvSpPr>
            <p:nvPr/>
          </p:nvSpPr>
          <p:spPr bwMode="auto">
            <a:xfrm>
              <a:off x="4155047" y="3729335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concept</a:t>
              </a:r>
            </a:p>
          </p:txBody>
        </p:sp>
        <p:sp>
          <p:nvSpPr>
            <p:cNvPr id="28683" name="TextBox 6"/>
            <p:cNvSpPr txBox="1">
              <a:spLocks noChangeArrowheads="1"/>
            </p:cNvSpPr>
            <p:nvPr/>
          </p:nvSpPr>
          <p:spPr bwMode="auto">
            <a:xfrm>
              <a:off x="5867400" y="5410200"/>
              <a:ext cx="12314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referent</a:t>
              </a:r>
            </a:p>
          </p:txBody>
        </p:sp>
      </p:grp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1346200" y="6019800"/>
            <a:ext cx="181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drapetomania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disease which causes slaves to suffer from an unexplainable propensity to run away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>
                <a:tab pos="339725" algn="l"/>
              </a:tabLst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275458" name="Picture 2" descr="A Ride for Liberty: The Fugitive Sl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4648200"/>
            <a:ext cx="15240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80250" y="58674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painting by Eastman Johnson.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Ride for Liberty: The Fugitive Slaves.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1860.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1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AB177A-1B2B-4FE3-A449-1E3C75993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8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447800" y="40386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200400" y="3276600"/>
            <a:ext cx="2858028" cy="1104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>
            <a:off x="3200400" y="4267200"/>
            <a:ext cx="2858028" cy="114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3" idx="3"/>
          </p:cNvCxnSpPr>
          <p:nvPr/>
        </p:nvCxnSpPr>
        <p:spPr bwMode="auto">
          <a:xfrm flipH="1" flipV="1">
            <a:off x="3200400" y="4381500"/>
            <a:ext cx="2971800" cy="8763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3" idx="3"/>
          </p:cNvCxnSpPr>
          <p:nvPr/>
        </p:nvCxnSpPr>
        <p:spPr bwMode="auto">
          <a:xfrm flipH="1" flipV="1">
            <a:off x="3200400" y="4381500"/>
            <a:ext cx="2858028" cy="1790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219234" y="5410200"/>
            <a:ext cx="2029723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Synonymy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46A952B-39AF-4476-BDB7-909330A6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1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372657" y="3060412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>
            <a:off x="3125257" y="3276600"/>
            <a:ext cx="2895071" cy="1267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3" idx="3"/>
          </p:cNvCxnSpPr>
          <p:nvPr/>
        </p:nvCxnSpPr>
        <p:spPr bwMode="auto">
          <a:xfrm flipH="1" flipV="1">
            <a:off x="3125257" y="3403312"/>
            <a:ext cx="2933171" cy="863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 flipV="1">
            <a:off x="3124200" y="5177790"/>
            <a:ext cx="3048000" cy="800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7" idx="3"/>
          </p:cNvCxnSpPr>
          <p:nvPr/>
        </p:nvCxnSpPr>
        <p:spPr bwMode="auto">
          <a:xfrm flipH="1" flipV="1">
            <a:off x="3124200" y="5177790"/>
            <a:ext cx="2850672" cy="99441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ounded Rectangle 16"/>
          <p:cNvSpPr/>
          <p:nvPr/>
        </p:nvSpPr>
        <p:spPr bwMode="auto">
          <a:xfrm>
            <a:off x="1371600" y="4834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585F83A-3D0E-455B-9847-A2439A0F9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02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8E2E00C-4D7E-4C55-824C-65FA1B03B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pre-class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2209800"/>
            <a:ext cx="8686800" cy="2895600"/>
          </a:xfrm>
        </p:spPr>
        <p:txBody>
          <a:bodyPr/>
          <a:lstStyle/>
          <a:p>
            <a:r>
              <a:rPr lang="en-US" b="1" dirty="0"/>
              <a:t>R9 </a:t>
            </a:r>
            <a:r>
              <a:rPr lang="en-US" b="1" i="1" dirty="0"/>
              <a:t>Principles of best practice I and II. </a:t>
            </a:r>
            <a:r>
              <a:rPr lang="en-US" dirty="0"/>
              <a:t>(pages 43-84)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 [1] </a:t>
            </a:r>
          </a:p>
          <a:p>
            <a:r>
              <a:rPr lang="nl-NL" dirty="0"/>
              <a:t>UB login: </a:t>
            </a:r>
            <a:r>
              <a:rPr lang="nl-NL" dirty="0">
                <a:hlinkClick r:id="rId2"/>
              </a:rPr>
              <a:t>https://ebookcentral-proquest-com.gate.lib.buffalo.edu/lib/buffalo/detail.action?docID=3433795&amp;pq-origsite=primo</a:t>
            </a:r>
            <a:endParaRPr lang="nl-NL" dirty="0"/>
          </a:p>
          <a:p>
            <a:r>
              <a:rPr lang="nl-NL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4C6D7-1CFE-4A92-8A8B-FCFCF8666E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‘disorder’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‘disease’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‘sickness’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179334" y="2887663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U1</a:t>
            </a:r>
          </a:p>
        </p:txBody>
      </p:sp>
      <p:cxnSp>
        <p:nvCxnSpPr>
          <p:cNvPr id="13" name="Straight Arrow Connector 12"/>
          <p:cNvCxnSpPr>
            <a:endCxn id="3" idx="3"/>
          </p:cNvCxnSpPr>
          <p:nvPr/>
        </p:nvCxnSpPr>
        <p:spPr bwMode="auto">
          <a:xfrm flipH="1" flipV="1">
            <a:off x="1931934" y="3230563"/>
            <a:ext cx="4126494" cy="67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>
            <a:endCxn id="16" idx="3"/>
          </p:cNvCxnSpPr>
          <p:nvPr/>
        </p:nvCxnSpPr>
        <p:spPr bwMode="auto">
          <a:xfrm flipH="1" flipV="1">
            <a:off x="4198620" y="4034790"/>
            <a:ext cx="1859808" cy="1585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endCxn id="17" idx="3"/>
          </p:cNvCxnSpPr>
          <p:nvPr/>
        </p:nvCxnSpPr>
        <p:spPr bwMode="auto">
          <a:xfrm flipH="1">
            <a:off x="4267727" y="5143500"/>
            <a:ext cx="1790701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69189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U2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U3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U4</a:t>
            </a:r>
          </a:p>
        </p:txBody>
      </p:sp>
      <p:cxnSp>
        <p:nvCxnSpPr>
          <p:cNvPr id="12" name="Straight Arrow Connector 11"/>
          <p:cNvCxnSpPr>
            <a:stCxn id="3" idx="2"/>
            <a:endCxn id="16" idx="1"/>
          </p:cNvCxnSpPr>
          <p:nvPr/>
        </p:nvCxnSpPr>
        <p:spPr bwMode="auto">
          <a:xfrm>
            <a:off x="1055634" y="3573463"/>
            <a:ext cx="1390386" cy="4613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stCxn id="3" idx="2"/>
            <a:endCxn id="17" idx="1"/>
          </p:cNvCxnSpPr>
          <p:nvPr/>
        </p:nvCxnSpPr>
        <p:spPr bwMode="auto">
          <a:xfrm>
            <a:off x="1055634" y="3573463"/>
            <a:ext cx="1459493" cy="19129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Straight Arrow Connector 22"/>
          <p:cNvCxnSpPr>
            <a:stCxn id="3" idx="2"/>
            <a:endCxn id="19" idx="0"/>
          </p:cNvCxnSpPr>
          <p:nvPr/>
        </p:nvCxnSpPr>
        <p:spPr bwMode="auto">
          <a:xfrm>
            <a:off x="1055634" y="3573463"/>
            <a:ext cx="136764" cy="233584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6" idx="1"/>
            <a:endCxn id="19" idx="0"/>
          </p:cNvCxnSpPr>
          <p:nvPr/>
        </p:nvCxnSpPr>
        <p:spPr bwMode="auto">
          <a:xfrm flipH="1">
            <a:off x="1192398" y="4034790"/>
            <a:ext cx="1253622" cy="1874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stCxn id="17" idx="1"/>
            <a:endCxn id="16" idx="1"/>
          </p:cNvCxnSpPr>
          <p:nvPr/>
        </p:nvCxnSpPr>
        <p:spPr bwMode="auto">
          <a:xfrm flipH="1" flipV="1">
            <a:off x="2446020" y="4034790"/>
            <a:ext cx="69107" cy="145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225CCA7-961A-4A9D-B590-476AE4F4D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927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can we find out?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370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52759" cy="6248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860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18729" y="2980372"/>
            <a:ext cx="15071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‘illness’</a:t>
            </a:r>
          </a:p>
        </p:txBody>
      </p:sp>
      <p:cxnSp>
        <p:nvCxnSpPr>
          <p:cNvPr id="21" name="Straight Arrow Connector 20"/>
          <p:cNvCxnSpPr>
            <a:endCxn id="19" idx="3"/>
          </p:cNvCxnSpPr>
          <p:nvPr/>
        </p:nvCxnSpPr>
        <p:spPr bwMode="auto">
          <a:xfrm flipH="1">
            <a:off x="2068698" y="6252210"/>
            <a:ext cx="398973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ilness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2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3B7083-3038-4601-9457-F21DC0D9C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707956"/>
            <a:ext cx="2455677" cy="111421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1A81BD-49AE-4A61-B3BA-3794821AC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69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44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DD42DCA-FC95-4166-9953-00DAA26CB84C}"/>
              </a:ext>
            </a:extLst>
          </p:cNvPr>
          <p:cNvSpPr txBox="1"/>
          <p:nvPr/>
        </p:nvSpPr>
        <p:spPr>
          <a:xfrm>
            <a:off x="6520508" y="4419600"/>
            <a:ext cx="623890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case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55835" y="5358825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‘sickness’</a:t>
            </a:r>
          </a:p>
        </p:txBody>
      </p:sp>
      <p:cxnSp>
        <p:nvCxnSpPr>
          <p:cNvPr id="15" name="Straight Arrow Connector 14"/>
          <p:cNvCxnSpPr>
            <a:cxnSpLocks/>
            <a:stCxn id="2" idx="1"/>
            <a:endCxn id="16" idx="3"/>
          </p:cNvCxnSpPr>
          <p:nvPr/>
        </p:nvCxnSpPr>
        <p:spPr bwMode="auto">
          <a:xfrm flipH="1" flipV="1">
            <a:off x="4198620" y="3750945"/>
            <a:ext cx="1757215" cy="190026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cxnSpLocks/>
            <a:stCxn id="2" idx="1"/>
            <a:endCxn id="17" idx="3"/>
          </p:cNvCxnSpPr>
          <p:nvPr/>
        </p:nvCxnSpPr>
        <p:spPr bwMode="auto">
          <a:xfrm flipH="1" flipV="1">
            <a:off x="4267727" y="5486400"/>
            <a:ext cx="1688108" cy="16481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cxnSpLocks/>
            <a:stCxn id="2" idx="1"/>
            <a:endCxn id="19" idx="3"/>
          </p:cNvCxnSpPr>
          <p:nvPr/>
        </p:nvCxnSpPr>
        <p:spPr bwMode="auto">
          <a:xfrm flipH="1">
            <a:off x="2068698" y="5651213"/>
            <a:ext cx="3887137" cy="6009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2446020" y="3124200"/>
            <a:ext cx="1752600" cy="12534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Specific disease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15127" y="514350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nausea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316098" y="5909310"/>
            <a:ext cx="17526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rPr>
              <a:t>illness</a:t>
            </a:r>
          </a:p>
        </p:txBody>
      </p:sp>
      <p:cxnSp>
        <p:nvCxnSpPr>
          <p:cNvPr id="26" name="Straight Arrow Connector 25"/>
          <p:cNvCxnSpPr>
            <a:cxnSpLocks/>
            <a:stCxn id="16" idx="1"/>
            <a:endCxn id="19" idx="0"/>
          </p:cNvCxnSpPr>
          <p:nvPr/>
        </p:nvCxnSpPr>
        <p:spPr bwMode="auto">
          <a:xfrm flipH="1">
            <a:off x="1192398" y="3750945"/>
            <a:ext cx="1253622" cy="21583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0" name="Straight Arrow Connector 29"/>
          <p:cNvCxnSpPr>
            <a:stCxn id="17" idx="1"/>
            <a:endCxn id="19" idx="0"/>
          </p:cNvCxnSpPr>
          <p:nvPr/>
        </p:nvCxnSpPr>
        <p:spPr bwMode="auto">
          <a:xfrm flipH="1">
            <a:off x="1192398" y="5486400"/>
            <a:ext cx="1322729" cy="4229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Straight Arrow Connector 32"/>
          <p:cNvCxnSpPr>
            <a:cxnSpLocks/>
            <a:stCxn id="17" idx="1"/>
            <a:endCxn id="16" idx="1"/>
          </p:cNvCxnSpPr>
          <p:nvPr/>
        </p:nvCxnSpPr>
        <p:spPr bwMode="auto">
          <a:xfrm flipH="1" flipV="1">
            <a:off x="2446020" y="3750945"/>
            <a:ext cx="69107" cy="1735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2CCE8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33475" y="4449633"/>
            <a:ext cx="2234906" cy="58477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Homonymy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45" y="2895600"/>
            <a:ext cx="2597155" cy="160121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579E6-A1D2-487B-95CF-81C622C2DFF3}"/>
              </a:ext>
            </a:extLst>
          </p:cNvPr>
          <p:cNvGrpSpPr/>
          <p:nvPr/>
        </p:nvGrpSpPr>
        <p:grpSpPr>
          <a:xfrm>
            <a:off x="2068698" y="2980372"/>
            <a:ext cx="5657174" cy="3539430"/>
            <a:chOff x="2068698" y="2980372"/>
            <a:chExt cx="5657174" cy="35394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3D0246E-5532-4393-B0B9-BC1310DD0A3E}"/>
                </a:ext>
              </a:extLst>
            </p:cNvPr>
            <p:cNvSpPr txBox="1"/>
            <p:nvPr/>
          </p:nvSpPr>
          <p:spPr>
            <a:xfrm>
              <a:off x="6218729" y="2980372"/>
              <a:ext cx="1507143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‘illness’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FEFDB36-5AB1-46A6-B5CB-16B19F7B4D6C}"/>
                </a:ext>
              </a:extLst>
            </p:cNvPr>
            <p:cNvCxnSpPr/>
            <p:nvPr/>
          </p:nvCxnSpPr>
          <p:spPr bwMode="auto">
            <a:xfrm flipH="1">
              <a:off x="2068698" y="6252210"/>
              <a:ext cx="398973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D891AE-3EF9-49AF-9AB6-152C749BB136}"/>
              </a:ext>
            </a:extLst>
          </p:cNvPr>
          <p:cNvGrpSpPr/>
          <p:nvPr/>
        </p:nvGrpSpPr>
        <p:grpSpPr>
          <a:xfrm>
            <a:off x="6172200" y="5358825"/>
            <a:ext cx="1816564" cy="1514097"/>
            <a:chOff x="6172200" y="5358825"/>
            <a:chExt cx="1816564" cy="151409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D44B2D5-65A8-47A8-BF0B-91177A8A71B7}"/>
                </a:ext>
              </a:extLst>
            </p:cNvPr>
            <p:cNvSpPr/>
            <p:nvPr/>
          </p:nvSpPr>
          <p:spPr bwMode="auto">
            <a:xfrm>
              <a:off x="6172200" y="5358825"/>
              <a:ext cx="1816564" cy="1144842"/>
            </a:xfrm>
            <a:prstGeom prst="roundRect">
              <a:avLst/>
            </a:prstGeom>
            <a:noFill/>
            <a:ln w="38100" cap="flat" cmpd="sng" algn="ctr">
              <a:solidFill>
                <a:srgbClr val="1FE1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22" charset="0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C6A7E-4453-4FEB-AFC1-B590B29A1026}"/>
                </a:ext>
              </a:extLst>
            </p:cNvPr>
            <p:cNvSpPr txBox="1"/>
            <p:nvPr/>
          </p:nvSpPr>
          <p:spPr>
            <a:xfrm>
              <a:off x="6172201" y="6411257"/>
              <a:ext cx="17587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highlight>
                    <a:srgbClr val="1FE115"/>
                  </a:highligh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Synonyms?</a:t>
              </a:r>
            </a:p>
          </p:txBody>
        </p:sp>
      </p:grp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FDF539ED-821B-4733-B9CC-E6308D57D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33675"/>
            <a:ext cx="70104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0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979"/>
            <a:ext cx="9144000" cy="62400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167A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4167A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93962"/>
            <a:ext cx="64293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12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Better 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</a:t>
            </a:r>
            <a:r>
              <a:rPr lang="en-US" b="1" dirty="0"/>
              <a:t>and metaphysics</a:t>
            </a:r>
            <a:r>
              <a:rPr lang="en-US" dirty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6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/>
              <a:t>Metaphysical inquiry as a start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822575"/>
            <a:ext cx="8534400" cy="175260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Define terms precisely so that what is intended by (ideally) all uses of the corresponding terms in the language under scrutiny falls under it;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Investigate how what is intended by these uses relate to each other.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Example: the ‘Bio-Psycho-Social Perspective’ on disease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71ED-D6B8-4160-807C-27D37FEB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 for next week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D9CB9-9DF2-4D4F-A9FE-45C58C7EE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R5: </a:t>
            </a:r>
            <a:r>
              <a:rPr lang="en-US" b="1" i="1" dirty="0"/>
              <a:t>The ontology of relations.</a:t>
            </a:r>
            <a:r>
              <a:rPr lang="en-US" dirty="0"/>
              <a:t> (pages 131-150) in: Arp, R., B. Smith, and A.D. Spear, </a:t>
            </a:r>
            <a:r>
              <a:rPr lang="en-US" i="1" dirty="0"/>
              <a:t>Building ontologies with basic formal ontology</a:t>
            </a:r>
            <a:r>
              <a:rPr lang="en-US" dirty="0"/>
              <a:t>. 2015, The MIT Press,: Cambridge, Massachusetts. p. 1 online resource (245 p.)</a:t>
            </a:r>
          </a:p>
          <a:p>
            <a:r>
              <a:rPr lang="en-US" dirty="0"/>
              <a:t>UB login: </a:t>
            </a:r>
            <a:r>
              <a:rPr lang="en-US" u="sng" dirty="0">
                <a:hlinkClick r:id="rId2"/>
              </a:rPr>
              <a:t>https://ebookcentral-proquest-com.gate.lib.buffalo.edu/lib/buffalo/detail.action?docID=3433795&amp;pq-origsite=primo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21E8D-188E-4CB7-9C91-060A3F444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25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objective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-Disease’: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health problem that consists of a </a:t>
            </a:r>
            <a:r>
              <a:rPr lang="en-US" sz="2000" b="1" u="sng" dirty="0"/>
              <a:t>physiological malfunction </a:t>
            </a:r>
            <a:r>
              <a:rPr lang="en-US" sz="2000" dirty="0"/>
              <a:t>that results in an actual or potential reduction in physical capacities and/or a reduced life expectancy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-Illness’: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subjectively interpreted undesirable state of health,  consisting of </a:t>
            </a:r>
            <a:r>
              <a:rPr lang="en-US" sz="2000" b="1" u="sng" dirty="0"/>
              <a:t>subjective</a:t>
            </a:r>
            <a:r>
              <a:rPr lang="en-US" sz="2000" dirty="0"/>
              <a:t> feeling states (e.g., pain, weakness), perceptions of the adequacy of their bodily functioning, and/or feelings of competence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‘T</a:t>
            </a:r>
            <a:r>
              <a:rPr lang="en-US" baseline="-25000" dirty="0"/>
              <a:t>o</a:t>
            </a:r>
            <a:r>
              <a:rPr lang="en-US" dirty="0"/>
              <a:t>-Sickness’: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u="sng" dirty="0"/>
              <a:t>social entity</a:t>
            </a:r>
            <a:r>
              <a:rPr lang="en-US" sz="2000" dirty="0"/>
              <a:t> in virtue of the poor health or the health problem(s) of an individual defined by others with reference to the social activity of that individual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17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Twaddle, A. (1994a). Disease, illness and sickness revisited. 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In: A. Twaddle &amp; L.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Nordenfelt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. (Eds.) Disease, Illness and Sickness: Three Central Concepts in the Theory of Health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(pp. 1–18). </a:t>
            </a:r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Link€oping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: Studies on Health and Society, 18.</a:t>
            </a:r>
          </a:p>
        </p:txBody>
      </p:sp>
    </p:spTree>
    <p:extLst>
      <p:ext uri="{BB962C8B-B14F-4D97-AF65-F5344CB8AC3E}">
        <p14:creationId xmlns:p14="http://schemas.microsoft.com/office/powerpoint/2010/main" val="282486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000" dirty="0"/>
              <a:t>The </a:t>
            </a:r>
            <a:r>
              <a:rPr lang="en-US" sz="3000" b="1" u="sng" dirty="0"/>
              <a:t>subjective</a:t>
            </a:r>
            <a:r>
              <a:rPr lang="en-US" sz="3000" dirty="0"/>
              <a:t> Bio-Psycho-Social perspective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95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-Disease: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i="1" dirty="0"/>
              <a:t> </a:t>
            </a:r>
            <a:r>
              <a:rPr lang="en-US" dirty="0"/>
              <a:t>the medical profession.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-Illness: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person himself.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s</a:t>
            </a:r>
            <a:r>
              <a:rPr lang="en-US" dirty="0"/>
              <a:t>-Sickness: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there are negative bodily occurrences </a:t>
            </a:r>
            <a:r>
              <a:rPr lang="en-US" i="1" u="sng" dirty="0"/>
              <a:t>as conceived of by</a:t>
            </a:r>
            <a:r>
              <a:rPr lang="en-US" dirty="0"/>
              <a:t> the society and/or its institutions. </a:t>
            </a:r>
          </a:p>
          <a:p>
            <a:pPr marL="0" indent="0" algn="r"/>
            <a:endParaRPr lang="en-US" sz="1800" dirty="0"/>
          </a:p>
          <a:p>
            <a:pPr marL="0" indent="0" algn="r"/>
            <a:r>
              <a:rPr lang="en-US" sz="1800" dirty="0"/>
              <a:t>‘Occurrence’ here means ‘process’, ‘state’ or ‘event’.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</p:spTree>
    <p:extLst>
      <p:ext uri="{BB962C8B-B14F-4D97-AF65-F5344CB8AC3E}">
        <p14:creationId xmlns:p14="http://schemas.microsoft.com/office/powerpoint/2010/main" val="163746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2800" dirty="0"/>
              <a:t>Overlap in the subjective Bio-Psycho-Social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5BFA4-CA6D-4892-8C0A-6B14E134BD5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429000" y="3200400"/>
            <a:ext cx="3962400" cy="2743200"/>
          </a:xfrm>
          <a:prstGeom prst="ellipse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52700" y="1981200"/>
            <a:ext cx="3962400" cy="27432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76400" y="3200400"/>
            <a:ext cx="3962400" cy="2743200"/>
          </a:xfrm>
          <a:prstGeom prst="ellipse">
            <a:avLst/>
          </a:prstGeom>
          <a:solidFill>
            <a:srgbClr val="FFFF0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888" y="5320725"/>
            <a:ext cx="19559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-Disease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(MDs)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9149" y="5320725"/>
            <a:ext cx="211468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-Sickness</a:t>
            </a:r>
          </a:p>
          <a:p>
            <a:r>
              <a:rPr lang="en-US" sz="2000" b="0" dirty="0">
                <a:solidFill>
                  <a:schemeClr val="bg1"/>
                </a:solidFill>
              </a:rPr>
              <a:t>(society)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63690" y="1371600"/>
            <a:ext cx="2816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s</a:t>
            </a:r>
            <a:r>
              <a:rPr lang="en-US" b="0" dirty="0">
                <a:solidFill>
                  <a:schemeClr val="bg1"/>
                </a:solidFill>
              </a:rPr>
              <a:t>-Illness </a:t>
            </a:r>
            <a:r>
              <a:rPr lang="en-US" sz="2000" b="0" dirty="0">
                <a:solidFill>
                  <a:schemeClr val="bg1"/>
                </a:solidFill>
              </a:rPr>
              <a:t>(patients)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95800" y="6320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Bjørn</a:t>
            </a:r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 Hofmann. On the Triad Disease, Illness and Sickness.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cs typeface="Times New Roman" panose="02020603050405020304" pitchFamily="18" charset="0"/>
              </a:rPr>
              <a:t>Journal of Medicine and Philosophy 2002, Vol. 27, No. 6, pp. 651–673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974" y="3810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38973" y="4749225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08997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5125" y="340707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707" y="4456837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30" y="4432012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38973" y="2286000"/>
            <a:ext cx="38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48504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/>
              <a:t>General strategy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8229600" cy="2667000"/>
          </a:xfrm>
        </p:spPr>
        <p:txBody>
          <a:bodyPr/>
          <a:lstStyle/>
          <a:p>
            <a:pPr algn="just"/>
            <a:r>
              <a:rPr lang="en-US" dirty="0"/>
              <a:t>Use terminology and metaphysics: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make decisions on what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to include in the ontology,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define these </a:t>
            </a:r>
            <a:r>
              <a:rPr lang="en-US" dirty="0">
                <a:solidFill>
                  <a:srgbClr val="FFFF00"/>
                </a:solidFill>
              </a:rPr>
              <a:t>type-terms</a:t>
            </a:r>
            <a:r>
              <a:rPr lang="en-US" dirty="0"/>
              <a:t> precisely,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dirty="0"/>
              <a:t>To create for each </a:t>
            </a:r>
            <a:r>
              <a:rPr lang="en-US" dirty="0">
                <a:solidFill>
                  <a:srgbClr val="FFFF00"/>
                </a:solidFill>
              </a:rPr>
              <a:t>type-term</a:t>
            </a:r>
            <a:r>
              <a:rPr lang="en-US" dirty="0"/>
              <a:t> a synonym-list indicating which </a:t>
            </a:r>
            <a:r>
              <a:rPr lang="en-US" dirty="0">
                <a:solidFill>
                  <a:srgbClr val="1FE115"/>
                </a:solidFill>
              </a:rPr>
              <a:t>terms in biomedical language</a:t>
            </a:r>
            <a:r>
              <a:rPr lang="en-US" dirty="0"/>
              <a:t> tend to be used to refer to what is intended by your type-terms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ontological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170122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1701225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Representation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04A1D9-A986-471C-B483-FD9ED602D5B2}"/>
              </a:ext>
            </a:extLst>
          </p:cNvPr>
          <p:cNvGrpSpPr/>
          <p:nvPr/>
        </p:nvGrpSpPr>
        <p:grpSpPr>
          <a:xfrm>
            <a:off x="316098" y="3124200"/>
            <a:ext cx="3882522" cy="3470910"/>
            <a:chOff x="316098" y="3124200"/>
            <a:chExt cx="3882522" cy="347091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2446020" y="3124200"/>
              <a:ext cx="1752600" cy="7620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400" dirty="0">
                  <a:solidFill>
                    <a:schemeClr val="tx1"/>
                  </a:solidFill>
                  <a:latin typeface="Times" pitchFamily="122" charset="0"/>
                </a:rPr>
                <a:t>Entity1</a:t>
              </a:r>
              <a:endParaRPr kumimoji="0" lang="en-US" sz="3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2195457" y="4673888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Entity2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6098" y="5909310"/>
              <a:ext cx="1752600" cy="6858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Entity3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87A03-D7DF-49D0-9546-6341F98E2068}"/>
              </a:ext>
            </a:extLst>
          </p:cNvPr>
          <p:cNvGrpSpPr/>
          <p:nvPr/>
        </p:nvGrpSpPr>
        <p:grpSpPr>
          <a:xfrm>
            <a:off x="2068698" y="3280470"/>
            <a:ext cx="5713279" cy="2971740"/>
            <a:chOff x="2068698" y="3280470"/>
            <a:chExt cx="5713279" cy="2971740"/>
          </a:xfrm>
        </p:grpSpPr>
        <p:sp>
          <p:nvSpPr>
            <p:cNvPr id="2" name="TextBox 1"/>
            <p:cNvSpPr txBox="1"/>
            <p:nvPr/>
          </p:nvSpPr>
          <p:spPr>
            <a:xfrm>
              <a:off x="6162623" y="5358825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‘term3’</a:t>
              </a:r>
            </a:p>
          </p:txBody>
        </p:sp>
        <p:cxnSp>
          <p:nvCxnSpPr>
            <p:cNvPr id="15" name="Straight Arrow Connector 14"/>
            <p:cNvCxnSpPr>
              <a:cxnSpLocks/>
            </p:cNvCxnSpPr>
            <p:nvPr/>
          </p:nvCxnSpPr>
          <p:spPr bwMode="auto">
            <a:xfrm>
              <a:off x="4167244" y="3505200"/>
              <a:ext cx="1928012" cy="6765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cxnSpLocks/>
            </p:cNvCxnSpPr>
            <p:nvPr/>
          </p:nvCxnSpPr>
          <p:spPr bwMode="auto">
            <a:xfrm flipV="1">
              <a:off x="3916681" y="4670078"/>
              <a:ext cx="2209951" cy="34671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cxnSpLocks/>
              <a:stCxn id="19" idx="3"/>
              <a:endCxn id="2" idx="1"/>
            </p:cNvCxnSpPr>
            <p:nvPr/>
          </p:nvCxnSpPr>
          <p:spPr bwMode="auto">
            <a:xfrm flipV="1">
              <a:off x="2068698" y="5651213"/>
              <a:ext cx="4093925" cy="6009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9D8883-4AF1-4594-81B9-DCF037D3BA85}"/>
                </a:ext>
              </a:extLst>
            </p:cNvPr>
            <p:cNvSpPr txBox="1"/>
            <p:nvPr/>
          </p:nvSpPr>
          <p:spPr>
            <a:xfrm>
              <a:off x="6158008" y="437769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‘term2’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C6EA938-9539-40EE-9215-7B3FA80F5341}"/>
                </a:ext>
              </a:extLst>
            </p:cNvPr>
            <p:cNvSpPr txBox="1"/>
            <p:nvPr/>
          </p:nvSpPr>
          <p:spPr>
            <a:xfrm>
              <a:off x="6126632" y="3280470"/>
              <a:ext cx="16193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chemeClr val="bg1"/>
                  </a:solidFill>
                </a:rPr>
                <a:t>  ‘term1’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9B82160-F4D9-46AB-A290-6961A7A17839}"/>
              </a:ext>
            </a:extLst>
          </p:cNvPr>
          <p:cNvGrpSpPr/>
          <p:nvPr/>
        </p:nvGrpSpPr>
        <p:grpSpPr>
          <a:xfrm>
            <a:off x="2068698" y="3505200"/>
            <a:ext cx="4093925" cy="2747010"/>
            <a:chOff x="2068698" y="3505200"/>
            <a:chExt cx="4093925" cy="274701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499D3B5A-1EA7-4757-866A-0F39C50A7F10}"/>
                </a:ext>
              </a:extLst>
            </p:cNvPr>
            <p:cNvCxnSpPr>
              <a:cxnSpLocks/>
              <a:stCxn id="16" idx="3"/>
              <a:endCxn id="2" idx="1"/>
            </p:cNvCxnSpPr>
            <p:nvPr/>
          </p:nvCxnSpPr>
          <p:spPr bwMode="auto">
            <a:xfrm>
              <a:off x="4198620" y="3505200"/>
              <a:ext cx="1964003" cy="214601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A42F8EB-8149-46A3-A82C-C31021759BED}"/>
                </a:ext>
              </a:extLst>
            </p:cNvPr>
            <p:cNvCxnSpPr>
              <a:cxnSpLocks/>
              <a:stCxn id="19" idx="3"/>
            </p:cNvCxnSpPr>
            <p:nvPr/>
          </p:nvCxnSpPr>
          <p:spPr bwMode="auto">
            <a:xfrm flipV="1">
              <a:off x="2068698" y="4699575"/>
              <a:ext cx="4026558" cy="1552635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90669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F6BB-8F63-400C-B819-A50914D6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‘Type-terms’ </a:t>
            </a:r>
            <a:r>
              <a:rPr lang="en-US" dirty="0">
                <a:sym typeface="Wingdings" panose="05000000000000000000" pitchFamily="2" charset="2"/>
              </a:rPr>
              <a:t> ‘language terms’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C64C0-FF99-4432-9D27-063A7675B1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E98E-A4C6-4206-BB03-22E8467561B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B8939-07F1-41DD-AB55-43D6BB368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72006"/>
            <a:ext cx="5868189" cy="37139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8A8002-C87F-4BCE-932D-19CFBED958CE}"/>
              </a:ext>
            </a:extLst>
          </p:cNvPr>
          <p:cNvSpPr/>
          <p:nvPr/>
        </p:nvSpPr>
        <p:spPr bwMode="auto">
          <a:xfrm>
            <a:off x="3048000" y="27432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43B813-CB6B-441A-AA19-92ECB89BADB8}"/>
              </a:ext>
            </a:extLst>
          </p:cNvPr>
          <p:cNvSpPr/>
          <p:nvPr/>
        </p:nvSpPr>
        <p:spPr bwMode="auto">
          <a:xfrm>
            <a:off x="2877312" y="3828288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AB3CE4-02AD-4E19-B8E3-51A59EA594FF}"/>
              </a:ext>
            </a:extLst>
          </p:cNvPr>
          <p:cNvSpPr/>
          <p:nvPr/>
        </p:nvSpPr>
        <p:spPr bwMode="auto">
          <a:xfrm>
            <a:off x="1524000" y="4724400"/>
            <a:ext cx="10668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5E4761-DF4F-4854-80E0-F0805063122C}"/>
              </a:ext>
            </a:extLst>
          </p:cNvPr>
          <p:cNvSpPr/>
          <p:nvPr/>
        </p:nvSpPr>
        <p:spPr bwMode="auto">
          <a:xfrm>
            <a:off x="5715000" y="2590800"/>
            <a:ext cx="1066800" cy="2286000"/>
          </a:xfrm>
          <a:prstGeom prst="roundRect">
            <a:avLst/>
          </a:prstGeom>
          <a:noFill/>
          <a:ln w="38100" cap="flat" cmpd="sng" algn="ctr">
            <a:solidFill>
              <a:srgbClr val="1FE1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29FC20-A3FB-46CB-AF09-28FA814DE82D}"/>
              </a:ext>
            </a:extLst>
          </p:cNvPr>
          <p:cNvSpPr/>
          <p:nvPr/>
        </p:nvSpPr>
        <p:spPr bwMode="auto">
          <a:xfrm>
            <a:off x="2409117" y="5625465"/>
            <a:ext cx="1653867" cy="620649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Type-terms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4029FE0-7197-4B03-B10F-5199414FDDB7}"/>
              </a:ext>
            </a:extLst>
          </p:cNvPr>
          <p:cNvSpPr/>
          <p:nvPr/>
        </p:nvSpPr>
        <p:spPr bwMode="auto">
          <a:xfrm>
            <a:off x="5585922" y="5585269"/>
            <a:ext cx="1653867" cy="907606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0" dirty="0">
                <a:solidFill>
                  <a:schemeClr val="tx1"/>
                </a:solidFill>
                <a:latin typeface="Times" pitchFamily="122" charset="0"/>
              </a:rPr>
              <a:t>language-terms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52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E3AE-7C62-464D-8191-F1672C09D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Terminology selection and management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Definitions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92C2B-6361-4D15-BFE7-0FBD30C16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the book</a:t>
            </a:r>
          </a:p>
        </p:txBody>
      </p:sp>
    </p:spTree>
    <p:extLst>
      <p:ext uri="{BB962C8B-B14F-4D97-AF65-F5344CB8AC3E}">
        <p14:creationId xmlns:p14="http://schemas.microsoft.com/office/powerpoint/2010/main" val="250422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A5C-E120-498F-B33A-B88EF0D8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5A5EB-5564-458D-A286-41545864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A4</a:t>
            </a:r>
            <a:r>
              <a:rPr lang="en-US" dirty="0"/>
              <a:t>: Apply the principles for term selection, replacement, formatting and definitions, discussed in class and in </a:t>
            </a:r>
            <a:r>
              <a:rPr lang="en-US" b="1" dirty="0"/>
              <a:t>R9</a:t>
            </a:r>
            <a:r>
              <a:rPr lang="en-US" dirty="0"/>
              <a:t> to all the terms in your ontology so as to create version 2 (but keep version 1 as well as all later versions. You will need them for a much later assignment!)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Upload your work in a Word/Excel doc (as for A3) to </a:t>
            </a:r>
            <a:r>
              <a:rPr lang="en-US" u="sng" dirty="0">
                <a:hlinkClick r:id="rId2"/>
              </a:rPr>
              <a:t>https://buffalo.box.com/s/8v7213lfumyixdpcnigein7s1j8e3bhd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Name of the file: ‘BMI508-A4-[your name].docx/xlsx’.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Note: Keep the numbering of the assignment as indicated here in the syllabus.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Due date: Oct 2 – noon.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780D-112B-4ABC-A7B2-F8163B9AD6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7C5DB68A-9D44-4073-920F-D08D647C06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203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27990-4D91-492F-9C71-A889169AB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03D529-73F3-4D92-AAED-91A73488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General re-introduction of ‘ontology’ versus ‘terminology’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Terminology selection and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Ontology design / putting it together: lessons learned from A3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8AE0E0-053D-4374-9A37-E9DB66C6E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Ontology </a:t>
            </a:r>
            <a:r>
              <a:rPr lang="en-US" dirty="0">
                <a:sym typeface="Wingdings" panose="05000000000000000000" pitchFamily="2" charset="2"/>
              </a:rPr>
              <a:t> Terminology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AF2479B-76B3-45CC-93EA-8093B2212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551D2-7F70-474E-8540-DAE49AE994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77000"/>
            <a:ext cx="304800" cy="296863"/>
          </a:xfrm>
        </p:spPr>
        <p:txBody>
          <a:bodyPr/>
          <a:lstStyle/>
          <a:p>
            <a:fld id="{7C5DB68A-9D44-4073-920F-D08D647C06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74940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dirty="0"/>
              <a:t>Two important science- and research- related disciplines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4114800" cy="4953000"/>
          </a:xfrm>
        </p:spPr>
        <p:txBody>
          <a:bodyPr/>
          <a:lstStyle/>
          <a:p>
            <a:pPr algn="ctr"/>
            <a:r>
              <a:rPr lang="en-US" b="1" u="sng" dirty="0"/>
              <a:t>Ontology</a:t>
            </a:r>
          </a:p>
          <a:p>
            <a:endParaRPr lang="en-US" dirty="0"/>
          </a:p>
          <a:p>
            <a:r>
              <a:rPr lang="en-US" dirty="0"/>
              <a:t>What entities exist?</a:t>
            </a:r>
          </a:p>
          <a:p>
            <a:endParaRPr lang="en-US" dirty="0"/>
          </a:p>
          <a:p>
            <a:pPr marL="0" indent="0"/>
            <a:r>
              <a:rPr lang="en-US" dirty="0"/>
              <a:t>How do entities relate to each other?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800600" y="1676400"/>
            <a:ext cx="4343400" cy="495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Terminology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What entities, if any at all, are denoted by words or terms?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‘Earth’    ‘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Aarde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ＭＳ Ｐゴシック" pitchFamily="122" charset="-128"/>
              </a:rPr>
              <a:t>’    ‘La Terre’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ＭＳ Ｐゴシック" pitchFamily="122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66814" y="4825425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 first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996" y="4825425"/>
            <a:ext cx="3676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 first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50741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82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case: faithful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4BE98E-A4C6-4206-BB03-22E8467561B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495800" y="1676400"/>
            <a:ext cx="0" cy="4953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82792" y="22860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4974" y="2286000"/>
            <a:ext cx="28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58428" y="2980372"/>
            <a:ext cx="182774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‘Earth’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Aarde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‘La Terre’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</p:txBody>
      </p:sp>
      <p:pic>
        <p:nvPicPr>
          <p:cNvPr id="12" name="Picture 4" descr="glo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69" y="30861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2" idx="3"/>
          </p:cNvCxnSpPr>
          <p:nvPr/>
        </p:nvCxnSpPr>
        <p:spPr bwMode="auto">
          <a:xfrm flipH="1">
            <a:off x="3444769" y="3352800"/>
            <a:ext cx="2613659" cy="9525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endCxn id="12" idx="3"/>
          </p:cNvCxnSpPr>
          <p:nvPr/>
        </p:nvCxnSpPr>
        <p:spPr bwMode="auto">
          <a:xfrm flipH="1">
            <a:off x="3444769" y="4280475"/>
            <a:ext cx="2613659" cy="248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2" idx="3"/>
          </p:cNvCxnSpPr>
          <p:nvPr/>
        </p:nvCxnSpPr>
        <p:spPr bwMode="auto">
          <a:xfrm flipH="1" flipV="1">
            <a:off x="3444769" y="4305300"/>
            <a:ext cx="2616941" cy="941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503024" y="4923215"/>
            <a:ext cx="20982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denotes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means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represents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6D736F-AA12-4F0B-AF73-57EC8E32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87600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38565</TotalTime>
  <Words>1269</Words>
  <Application>Microsoft Office PowerPoint</Application>
  <PresentationFormat>On-screen Show (4:3)</PresentationFormat>
  <Paragraphs>312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ＭＳ 明朝</vt:lpstr>
      <vt:lpstr>ＭＳ Ｐゴシック</vt:lpstr>
      <vt:lpstr>Arial</vt:lpstr>
      <vt:lpstr>Georgia</vt:lpstr>
      <vt:lpstr>Times</vt:lpstr>
      <vt:lpstr>Times New Roman</vt:lpstr>
      <vt:lpstr>Trebuchet MS</vt:lpstr>
      <vt:lpstr>Wingdings</vt:lpstr>
      <vt:lpstr>2014-Indianapolis</vt:lpstr>
      <vt:lpstr>1_2014-Indianapolis</vt:lpstr>
      <vt:lpstr>BMI508 – Fall 2020 Introduction to Biomedical Ontology  Class 5 – Sept 27, 2023 General principles for realism-based ontology development   </vt:lpstr>
      <vt:lpstr>Reading pre-class   </vt:lpstr>
      <vt:lpstr>Required reading for next week </vt:lpstr>
      <vt:lpstr>Assignment</vt:lpstr>
      <vt:lpstr>Class overview</vt:lpstr>
      <vt:lpstr>Ontology  Terminology</vt:lpstr>
      <vt:lpstr>Two important science- and research- related disciplines</vt:lpstr>
      <vt:lpstr>Two important science- and research- related disciplines</vt:lpstr>
      <vt:lpstr>Canonical case: faithful representation</vt:lpstr>
      <vt:lpstr>Delusions, fantasies, imaginations, …</vt:lpstr>
      <vt:lpstr>Delusions, fantasies, imaginations, …</vt:lpstr>
      <vt:lpstr>Delusions, fantasies, imaginations, …</vt:lpstr>
      <vt:lpstr>Delusions, fantasies, imaginations, …</vt:lpstr>
      <vt:lpstr>Semiotic / semantic triangle (Ogden &amp; Richards, 1923: The meaning of ‘meaning’)</vt:lpstr>
      <vt:lpstr>Prehistoric ‘psychiatry’: drapetomania</vt:lpstr>
      <vt:lpstr>What is the case ?</vt:lpstr>
      <vt:lpstr>What is the case ?</vt:lpstr>
      <vt:lpstr>What is the case ?</vt:lpstr>
      <vt:lpstr>What is the case ?</vt:lpstr>
      <vt:lpstr>What is the case ?</vt:lpstr>
      <vt:lpstr>How can we find out?</vt:lpstr>
      <vt:lpstr>PowerPoint Presentation</vt:lpstr>
      <vt:lpstr>What is the case ?</vt:lpstr>
      <vt:lpstr>PowerPoint Presentation</vt:lpstr>
      <vt:lpstr>What is the case ?</vt:lpstr>
      <vt:lpstr>PowerPoint Presentation</vt:lpstr>
      <vt:lpstr>PowerPoint Presentation</vt:lpstr>
      <vt:lpstr>Better general strategy</vt:lpstr>
      <vt:lpstr>Metaphysical inquiry as a start</vt:lpstr>
      <vt:lpstr>The objective Bio-Psycho-Social perspective</vt:lpstr>
      <vt:lpstr>The subjective Bio-Psycho-Social perspective</vt:lpstr>
      <vt:lpstr>Overlap in the subjective Bio-Psycho-Social perspective</vt:lpstr>
      <vt:lpstr>General strategy</vt:lpstr>
      <vt:lpstr>The ontological approach</vt:lpstr>
      <vt:lpstr>‘Type-terms’  ‘language terms’</vt:lpstr>
      <vt:lpstr>Terminology selection and management  Definitions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1544</cp:revision>
  <dcterms:created xsi:type="dcterms:W3CDTF">1601-01-01T00:00:00Z</dcterms:created>
  <dcterms:modified xsi:type="dcterms:W3CDTF">2023-09-27T13:40:53Z</dcterms:modified>
</cp:coreProperties>
</file>